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66"/>
  </p:notesMasterIdLst>
  <p:sldIdLst>
    <p:sldId id="256" r:id="rId2"/>
    <p:sldId id="353" r:id="rId3"/>
    <p:sldId id="338" r:id="rId4"/>
    <p:sldId id="286" r:id="rId5"/>
    <p:sldId id="341" r:id="rId6"/>
    <p:sldId id="278" r:id="rId7"/>
    <p:sldId id="339" r:id="rId8"/>
    <p:sldId id="279" r:id="rId9"/>
    <p:sldId id="358" r:id="rId10"/>
    <p:sldId id="359" r:id="rId11"/>
    <p:sldId id="280" r:id="rId12"/>
    <p:sldId id="281" r:id="rId13"/>
    <p:sldId id="282" r:id="rId14"/>
    <p:sldId id="283" r:id="rId15"/>
    <p:sldId id="285" r:id="rId16"/>
    <p:sldId id="355" r:id="rId17"/>
    <p:sldId id="288" r:id="rId18"/>
    <p:sldId id="347" r:id="rId19"/>
    <p:sldId id="293" r:id="rId20"/>
    <p:sldId id="292" r:id="rId21"/>
    <p:sldId id="291" r:id="rId22"/>
    <p:sldId id="290" r:id="rId23"/>
    <p:sldId id="348" r:id="rId24"/>
    <p:sldId id="294" r:id="rId25"/>
    <p:sldId id="295" r:id="rId26"/>
    <p:sldId id="296" r:id="rId27"/>
    <p:sldId id="342" r:id="rId28"/>
    <p:sldId id="361" r:id="rId29"/>
    <p:sldId id="362" r:id="rId30"/>
    <p:sldId id="301" r:id="rId31"/>
    <p:sldId id="297" r:id="rId32"/>
    <p:sldId id="356" r:id="rId33"/>
    <p:sldId id="346" r:id="rId34"/>
    <p:sldId id="349" r:id="rId35"/>
    <p:sldId id="303" r:id="rId36"/>
    <p:sldId id="298" r:id="rId37"/>
    <p:sldId id="299" r:id="rId38"/>
    <p:sldId id="308" r:id="rId39"/>
    <p:sldId id="304" r:id="rId40"/>
    <p:sldId id="307" r:id="rId41"/>
    <p:sldId id="311" r:id="rId42"/>
    <p:sldId id="309" r:id="rId43"/>
    <p:sldId id="305" r:id="rId44"/>
    <p:sldId id="337" r:id="rId45"/>
    <p:sldId id="340" r:id="rId46"/>
    <p:sldId id="306" r:id="rId47"/>
    <p:sldId id="360" r:id="rId48"/>
    <p:sldId id="314" r:id="rId49"/>
    <p:sldId id="315" r:id="rId50"/>
    <p:sldId id="320" r:id="rId51"/>
    <p:sldId id="322" r:id="rId52"/>
    <p:sldId id="321" r:id="rId53"/>
    <p:sldId id="313" r:id="rId54"/>
    <p:sldId id="323" r:id="rId55"/>
    <p:sldId id="312" r:id="rId56"/>
    <p:sldId id="326" r:id="rId57"/>
    <p:sldId id="325" r:id="rId58"/>
    <p:sldId id="328" r:id="rId59"/>
    <p:sldId id="327" r:id="rId60"/>
    <p:sldId id="333" r:id="rId61"/>
    <p:sldId id="335" r:id="rId62"/>
    <p:sldId id="274" r:id="rId63"/>
    <p:sldId id="317" r:id="rId64"/>
    <p:sldId id="352" r:id="rId65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Myriad Pro" panose="020B0503030403020204" charset="0"/>
      <p:regular r:id="rId71"/>
      <p:bold r:id="rId72"/>
      <p:italic r:id="rId73"/>
      <p:boldItalic r:id="rId74"/>
    </p:embeddedFont>
    <p:embeddedFont>
      <p:font typeface="PT Sans" panose="020B0604020202020204" charset="-52"/>
      <p:regular r:id="rId75"/>
      <p:bold r:id="rId76"/>
      <p:italic r:id="rId77"/>
      <p:boldItalic r:id="rId7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2160B3AA-A924-419D-9486-502482088FEE}">
          <p14:sldIdLst>
            <p14:sldId id="256"/>
            <p14:sldId id="353"/>
            <p14:sldId id="338"/>
            <p14:sldId id="286"/>
            <p14:sldId id="341"/>
            <p14:sldId id="278"/>
            <p14:sldId id="339"/>
            <p14:sldId id="279"/>
            <p14:sldId id="358"/>
            <p14:sldId id="359"/>
            <p14:sldId id="280"/>
            <p14:sldId id="281"/>
            <p14:sldId id="282"/>
            <p14:sldId id="283"/>
            <p14:sldId id="285"/>
            <p14:sldId id="355"/>
            <p14:sldId id="288"/>
            <p14:sldId id="347"/>
            <p14:sldId id="293"/>
            <p14:sldId id="292"/>
            <p14:sldId id="291"/>
            <p14:sldId id="290"/>
            <p14:sldId id="348"/>
            <p14:sldId id="294"/>
            <p14:sldId id="295"/>
            <p14:sldId id="296"/>
            <p14:sldId id="342"/>
            <p14:sldId id="361"/>
            <p14:sldId id="362"/>
            <p14:sldId id="301"/>
            <p14:sldId id="297"/>
            <p14:sldId id="356"/>
            <p14:sldId id="346"/>
            <p14:sldId id="349"/>
            <p14:sldId id="303"/>
            <p14:sldId id="298"/>
            <p14:sldId id="299"/>
            <p14:sldId id="308"/>
            <p14:sldId id="304"/>
            <p14:sldId id="307"/>
            <p14:sldId id="311"/>
            <p14:sldId id="309"/>
            <p14:sldId id="305"/>
            <p14:sldId id="337"/>
            <p14:sldId id="340"/>
            <p14:sldId id="306"/>
            <p14:sldId id="360"/>
            <p14:sldId id="314"/>
            <p14:sldId id="315"/>
            <p14:sldId id="320"/>
            <p14:sldId id="322"/>
            <p14:sldId id="321"/>
            <p14:sldId id="313"/>
            <p14:sldId id="323"/>
            <p14:sldId id="312"/>
            <p14:sldId id="326"/>
            <p14:sldId id="325"/>
            <p14:sldId id="328"/>
            <p14:sldId id="327"/>
            <p14:sldId id="333"/>
            <p14:sldId id="335"/>
            <p14:sldId id="274"/>
            <p14:sldId id="317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Пинаев" initials="ДП" lastIdx="3" clrIdx="0">
    <p:extLst>
      <p:ext uri="{19B8F6BF-5375-455C-9EA6-DF929625EA0E}">
        <p15:presenceInfo xmlns:p15="http://schemas.microsoft.com/office/powerpoint/2012/main" userId="Дмитрий Пинаев" providerId="None"/>
      </p:ext>
    </p:extLst>
  </p:cmAuthor>
  <p:cmAuthor id="2" name="Пинаев Дмитрий Александрович" initials="ПДА" lastIdx="30" clrIdx="1">
    <p:extLst>
      <p:ext uri="{19B8F6BF-5375-455C-9EA6-DF929625EA0E}">
        <p15:presenceInfo xmlns:p15="http://schemas.microsoft.com/office/powerpoint/2012/main" userId="S-1-5-21-2079898349-2513646103-1676480812-1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DBC"/>
    <a:srgbClr val="F8F8F8"/>
    <a:srgbClr val="00CAF2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3979" autoAdjust="0"/>
  </p:normalViewPr>
  <p:slideViewPr>
    <p:cSldViewPr snapToGrid="0" showGuides="1">
      <p:cViewPr varScale="1">
        <p:scale>
          <a:sx n="73" d="100"/>
          <a:sy n="73" d="100"/>
        </p:scale>
        <p:origin x="54" y="2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D4C1-E441-4B5B-890D-74E847C41BB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93EFB-D8EE-4698-BD5F-C39F2EAFA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0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8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6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CF633-AC16-4587-9BF2-523968CE6F3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8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80799" y="4689764"/>
            <a:ext cx="7421088" cy="47798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Название вашей презентации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53" y="6020816"/>
            <a:ext cx="975291" cy="463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6E772-AB74-4DA7-BD80-10F3C71E1E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1" y="2621374"/>
            <a:ext cx="6474664" cy="1401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05EBD6-BF2E-4D06-A50C-3E23BD2EC4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14"/>
            <a:ext cx="3505200" cy="51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нумерованным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057274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4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057273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1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1990725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43060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0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7776511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 соображения высшего порядка, а также укрепление и развитие структуры способствует подготовки и реализации развития.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8" hasCustomPrompt="1"/>
          </p:nvPr>
        </p:nvSpPr>
        <p:spPr>
          <a:xfrm>
            <a:off x="1990724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lang="ru-RU" sz="13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Идейные соображения высшего порядка.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9" hasCustomPrompt="1"/>
          </p:nvPr>
        </p:nvSpPr>
        <p:spPr>
          <a:xfrm>
            <a:off x="1990723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5" name="Текст 9"/>
          <p:cNvSpPr>
            <a:spLocks noGrp="1"/>
          </p:cNvSpPr>
          <p:nvPr>
            <p:ph type="body" sz="quarter" idx="20" hasCustomPrompt="1"/>
          </p:nvPr>
        </p:nvSpPr>
        <p:spPr>
          <a:xfrm>
            <a:off x="1997075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843060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27" name="Текст 9"/>
          <p:cNvSpPr>
            <a:spLocks noGrp="1"/>
          </p:cNvSpPr>
          <p:nvPr>
            <p:ph type="body" sz="quarter" idx="22" hasCustomPrompt="1"/>
          </p:nvPr>
        </p:nvSpPr>
        <p:spPr>
          <a:xfrm>
            <a:off x="7776511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6843060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9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7776511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6843060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31" name="Текст 9"/>
          <p:cNvSpPr>
            <a:spLocks noGrp="1"/>
          </p:cNvSpPr>
          <p:nvPr>
            <p:ph type="body" sz="quarter" idx="26" hasCustomPrompt="1"/>
          </p:nvPr>
        </p:nvSpPr>
        <p:spPr>
          <a:xfrm>
            <a:off x="7776511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нумерованным списком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4D51C9-0DA1-4D97-8298-73770A0EA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2 колонки с подзаголовками в табличку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1505027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слайд_2 колонки с подзаголовками_вариант2 сделан не в режиме образца</a:t>
            </a:r>
          </a:p>
        </p:txBody>
      </p:sp>
      <p:sp>
        <p:nvSpPr>
          <p:cNvPr id="2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9076C-10AA-429C-8564-E8E708B3D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6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изменяемая диаграмм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708026" y="2174876"/>
            <a:ext cx="6135034" cy="9230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 этом слайде картинка диаграммы не изменяема, но вы можете менять текст поверх диаграммы.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8025" y="3427557"/>
            <a:ext cx="6135688" cy="3013883"/>
          </a:xfrm>
        </p:spPr>
        <p:txBody>
          <a:bodyPr numCol="2" spcCol="252000">
            <a:noAutofit/>
          </a:bodyPr>
          <a:lstStyle>
            <a:lvl1pPr marL="0" indent="0" algn="l">
              <a:lnSpc>
                <a:spcPts val="155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Здесь ваша информация будет размещена в две колонки. Если вам нужна одна колонка, выделите этот текстовый блок, зайдите во вкладку «Главная», в разделе «Абзац» найдите вкладку «Колонки» и смените тип колонок блока.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Таким образом постоянное информационно-пропагандистское обеспечение нашей деятельности требуют определения и уточнения существенных финансовых и административных условий. </a:t>
            </a:r>
          </a:p>
          <a:p>
            <a:pPr lvl="0"/>
            <a:r>
              <a:rPr lang="ru-RU" dirty="0"/>
              <a:t>Не следует, однако забывать, что начало повседневной работы по формированию позиции требуют определения и уточнения системы обучения кадров, соответствует насущным потребностям. Значимость этих проблем настолько очевидна, что постоянный количественный рост и сфера нашей активности позволяет оценить значение модели развития. 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87" y="998433"/>
            <a:ext cx="4911465" cy="4905160"/>
          </a:xfrm>
          <a:prstGeom prst="rect">
            <a:avLst/>
          </a:prstGeom>
        </p:spPr>
      </p:pic>
      <p:sp>
        <p:nvSpPr>
          <p:cNvPr id="25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2864272"/>
            <a:ext cx="180678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6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8730827" y="3521109"/>
            <a:ext cx="1584960" cy="651264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7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7897706" y="1492562"/>
            <a:ext cx="16493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8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7525173" y="2112768"/>
            <a:ext cx="1501915" cy="651264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9547013" y="1492562"/>
            <a:ext cx="14461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135B6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9997439" y="2069982"/>
            <a:ext cx="1471435" cy="651264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7172962" y="3451013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7450667" y="4107849"/>
            <a:ext cx="1576421" cy="1432737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10588414" y="3379577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10019526" y="4117538"/>
            <a:ext cx="1576421" cy="1432737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6817601" cy="563231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Дополнительные цвета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8755BD-53D4-4217-9E91-ECEFB954DD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пустой слайд - 1 строк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CAF2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341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пустой слайд – 1 строка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DCDEB-6312-43ED-9D5B-E077602E5C5E}"/>
              </a:ext>
            </a:extLst>
          </p:cNvPr>
          <p:cNvSpPr/>
          <p:nvPr userDrawn="1"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1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пустой слайд - 2 строки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CAF2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341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пустой слайд – 2 строки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F639617A-FF54-4319-8E34-5B8B1431860C}"/>
              </a:ext>
            </a:extLst>
          </p:cNvPr>
          <p:cNvSpPr/>
          <p:nvPr userDrawn="1"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0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пра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7382859" y="1300145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1" y="1300146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2800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B97C69-3F7F-4E1A-92CB-98B2FCAECA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ле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58209" y="1396031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5812971" y="1387182"/>
            <a:ext cx="5892284" cy="478561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слева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6BD122-1E3A-4D28-AAC3-E5C86134C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о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со списком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5"/>
          </p:nvPr>
        </p:nvSpPr>
        <p:spPr>
          <a:xfrm>
            <a:off x="707572" y="1921005"/>
            <a:ext cx="6359978" cy="3835922"/>
          </a:xfrm>
        </p:spPr>
        <p:txBody>
          <a:bodyPr>
            <a:spAutoFit/>
          </a:bodyPr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Лидер российского рынка систем бизнес-моделирования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15 лет на рынке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Более 2000 клиентов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10 стран присутствия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60 партнеров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180 партнерских вузов и бизнес-школ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4242E-B428-402D-9994-089A9B9B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2 колонками текст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2 колонками текста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5"/>
          </p:nvPr>
        </p:nvSpPr>
        <p:spPr>
          <a:xfrm>
            <a:off x="910377" y="2710987"/>
            <a:ext cx="5185624" cy="473370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информационных систем.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9"/>
          </p:nvPr>
        </p:nvSpPr>
        <p:spPr>
          <a:xfrm>
            <a:off x="7046479" y="2710987"/>
            <a:ext cx="5033225" cy="499467"/>
          </a:xfrm>
        </p:spPr>
        <p:txBody>
          <a:bodyPr/>
          <a:lstStyle/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910373" y="1826228"/>
            <a:ext cx="5185628" cy="304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Business Studio применяется в таких проектах, как:</a:t>
            </a:r>
          </a:p>
        </p:txBody>
      </p:sp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7046479" y="184140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9DBC"/>
                </a:solidFill>
              </a:rPr>
              <a:t>Ключевые пользователи </a:t>
            </a:r>
            <a:r>
              <a:rPr lang="ru-RU" dirty="0" err="1">
                <a:solidFill>
                  <a:srgbClr val="009DBC"/>
                </a:solidFill>
              </a:rPr>
              <a:t>Business</a:t>
            </a:r>
            <a:r>
              <a:rPr lang="ru-RU" dirty="0">
                <a:solidFill>
                  <a:srgbClr val="009DBC"/>
                </a:solidFill>
              </a:rPr>
              <a:t> </a:t>
            </a:r>
            <a:r>
              <a:rPr lang="ru-RU" dirty="0" err="1">
                <a:solidFill>
                  <a:srgbClr val="009DBC"/>
                </a:solidFill>
              </a:rPr>
              <a:t>Studio</a:t>
            </a:r>
            <a:r>
              <a:rPr lang="ru-RU" dirty="0">
                <a:solidFill>
                  <a:srgbClr val="009DBC"/>
                </a:solidFill>
              </a:rPr>
              <a:t>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522086-93C0-4709-BDC5-E61459244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рисунок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892284" cy="1034129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1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2" y="163444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55AF0C-B125-47EC-8FEC-ECDC7C963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таблица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sp>
        <p:nvSpPr>
          <p:cNvPr id="12" name="Таблица 118"/>
          <p:cNvSpPr>
            <a:spLocks noGrp="1"/>
          </p:cNvSpPr>
          <p:nvPr>
            <p:ph type="tbl" sz="quarter" idx="11"/>
          </p:nvPr>
        </p:nvSpPr>
        <p:spPr>
          <a:xfrm>
            <a:off x="853440" y="1713653"/>
            <a:ext cx="5472853" cy="3556001"/>
          </a:xfrm>
        </p:spPr>
        <p:txBody>
          <a:bodyPr/>
          <a:lstStyle/>
          <a:p>
            <a:r>
              <a:rPr lang="ru-RU" dirty="0"/>
              <a:t>Вставка таблицы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5486401"/>
            <a:ext cx="5472853" cy="101113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Таблица 1. Пример оформления дополнительной информации к таблице. </a:t>
            </a:r>
          </a:p>
          <a:p>
            <a:pPr lvl="0"/>
            <a:r>
              <a:rPr lang="ru-RU" dirty="0"/>
              <a:t>Разнообразный и богатый опыт сложившаяся структура организации влечет за собой процесс внедрения и модернизации дальнейших направлений развития.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754186" cy="1034129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слайд_таблица+текст</a:t>
            </a:r>
            <a:r>
              <a:rPr lang="ru-RU" dirty="0"/>
              <a:t> справа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07232-9070-4C4D-97E5-808E9B1FB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665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8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3" r:id="rId9"/>
    <p:sldLayoutId id="2147483675" r:id="rId10"/>
    <p:sldLayoutId id="2147483683" r:id="rId11"/>
    <p:sldLayoutId id="21474836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hyperlink" Target="https://www.businessstudio.ru/buy/purchase/index(1).ph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hyperlink" Target="https://t.me/bs_for_professionals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lUrjXvbe0G4&amp;list=PLGZwoiPHqKLuvclVGB_9C76k1WKLRQob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ubs.opengroup.org/architecture/archimate32-doc.singlepag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sinessstudio.ru/clients/?filter_articles=yes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reestr.minsvyaz.ru/reestr/71724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jpe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studio.ru/" TargetMode="External"/><Relationship Id="rId2" Type="http://schemas.openxmlformats.org/officeDocument/2006/relationships/hyperlink" Target="mailto:mail@businessstudi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3339"/>
            <a:ext cx="180000" cy="1419732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C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Разработка и приоритизация требований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1C353B-E611-4D67-B3B4-CBB8193F7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6" y="989594"/>
            <a:ext cx="3111427" cy="52402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65BB9F-B3EB-4BAD-AE71-2884D815A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19" y="1577479"/>
            <a:ext cx="4409546" cy="429092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8CC336-E805-4EE3-9038-FCAA14C0E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9" y="2670602"/>
            <a:ext cx="4629994" cy="37019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5B593-3521-4469-9C76-8951B2E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54" y="989594"/>
            <a:ext cx="4273666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>
                <a:latin typeface="Myriad Pro" panose="020B0503030403020204" charset="0"/>
                <a:ea typeface="+mj-ea"/>
                <a:cs typeface="+mj-cs"/>
              </a:rPr>
              <a:pPr/>
              <a:t>11</a:t>
            </a:fld>
            <a:endParaRPr lang="ru-RU" dirty="0">
              <a:latin typeface="Myriad Pro" panose="020B0503030403020204" charset="0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F477AAF-40F7-4327-9AF1-10DE7EEBF2D0}"/>
              </a:ext>
            </a:extLst>
          </p:cNvPr>
          <p:cNvSpPr txBox="1">
            <a:spLocks/>
          </p:cNvSpPr>
          <p:nvPr/>
        </p:nvSpPr>
        <p:spPr>
          <a:xfrm>
            <a:off x="8202248" y="1300145"/>
            <a:ext cx="3412671" cy="3910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Удобным инструментом формализации целей организации является стратегическая карта.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На ней изображается дерево целей. Дерево может быть разбито на проекции в соответствии с методологией </a:t>
            </a:r>
            <a:r>
              <a:rPr lang="ru-RU" sz="1800" dirty="0" err="1">
                <a:solidFill>
                  <a:srgbClr val="F8F8F8"/>
                </a:solidFill>
              </a:rPr>
              <a:t>Дейвида</a:t>
            </a:r>
            <a:r>
              <a:rPr lang="ru-RU" sz="1800" dirty="0">
                <a:solidFill>
                  <a:srgbClr val="F8F8F8"/>
                </a:solidFill>
              </a:rPr>
              <a:t> П. Нортона и Роберта С. Каплана.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При проектировании целей обязательно должны быть разработаны показатели их достижения.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Для наглядности показатели могут быть размещены на стратегической карте.</a:t>
            </a:r>
          </a:p>
          <a:p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3D4990-7155-43C1-A807-B2CC40FA0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2" y="1429634"/>
            <a:ext cx="6247534" cy="517298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211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F60D68-4EEE-44C1-89F4-7F45AC75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2" y="1688051"/>
            <a:ext cx="5187615" cy="37916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517566" y="1688051"/>
            <a:ext cx="2435154" cy="5454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Оценка достижения цели рассчитывается исходя из оценок выполнения показателей в соответствии с их силой влияния на достижение цели.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C5A790A-9BC6-4164-81C5-335048E00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45" y="1560941"/>
            <a:ext cx="6483797" cy="473903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714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>
                <a:latin typeface="Myriad Pro" panose="020B0503030403020204" charset="0"/>
                <a:ea typeface="+mj-ea"/>
                <a:cs typeface="+mj-cs"/>
              </a:rPr>
              <a:pPr/>
              <a:t>13</a:t>
            </a:fld>
            <a:endParaRPr lang="ru-RU" dirty="0">
              <a:latin typeface="Myriad Pro" panose="020B0503030403020204" charset="0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BB4BDFC6-D4D2-4F23-8152-EFD59A263C0A}"/>
              </a:ext>
            </a:extLst>
          </p:cNvPr>
          <p:cNvSpPr txBox="1">
            <a:spLocks/>
          </p:cNvSpPr>
          <p:nvPr/>
        </p:nvSpPr>
        <p:spPr>
          <a:xfrm>
            <a:off x="8279849" y="1644428"/>
            <a:ext cx="3412671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Для показателей задается ряд параметров: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Желаемый тренд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Периодичность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Единица измерения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Параметры индикаторной линейки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Показатель хранит историю значений: плановых и фактических.</a:t>
            </a: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C2941F-E01B-4523-BE3A-AF11CF647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6" y="1769925"/>
            <a:ext cx="6577392" cy="465012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232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и обсуждение предложений сотрудников на Business Studio </a:t>
            </a:r>
            <a:r>
              <a:rPr lang="ru-RU" dirty="0" err="1"/>
              <a:t>Portal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43412" y="1715511"/>
            <a:ext cx="4179888" cy="391001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sz="2100" dirty="0">
                <a:solidFill>
                  <a:srgbClr val="F8F8F8"/>
                </a:solidFill>
              </a:rPr>
              <a:t>Business Studio Portal</a:t>
            </a:r>
            <a:r>
              <a:rPr lang="ru-RU" sz="2100" dirty="0">
                <a:solidFill>
                  <a:srgbClr val="F8F8F8"/>
                </a:solidFill>
              </a:rPr>
              <a:t> позволяет всем сотрудникам принять участие в обсуждении бизнес-процессов компании: они могут высказывать свои замечания и предложения на странице бизнес-процесса.</a:t>
            </a:r>
          </a:p>
          <a:p>
            <a:pPr marL="28575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100" dirty="0">
                <a:solidFill>
                  <a:srgbClr val="F8F8F8"/>
                </a:solidFill>
              </a:rPr>
              <a:t>Уведомления о появлении сообщений получает владелец процесса и бизнес-аналитик.</a:t>
            </a:r>
          </a:p>
          <a:p>
            <a:pPr>
              <a:tabLst>
                <a:tab pos="269875" algn="l"/>
                <a:tab pos="360363" algn="l"/>
              </a:tabLst>
            </a:pPr>
            <a:endParaRPr lang="en-US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461" r="-2925" b="-14763"/>
          <a:stretch/>
        </p:blipFill>
        <p:spPr>
          <a:xfrm>
            <a:off x="5531716" y="1347989"/>
            <a:ext cx="6429375" cy="5254625"/>
          </a:xfr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23945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3314A-70ED-404B-B5CC-0640D8F1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39" y="915671"/>
            <a:ext cx="7378890" cy="56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Нотации моделирования от вендора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3D80D-B45C-4801-A66F-CB44D51F8B58}"/>
              </a:ext>
            </a:extLst>
          </p:cNvPr>
          <p:cNvGrpSpPr/>
          <p:nvPr/>
        </p:nvGrpSpPr>
        <p:grpSpPr>
          <a:xfrm>
            <a:off x="497701" y="1231314"/>
            <a:ext cx="11196598" cy="5250169"/>
            <a:chOff x="163360" y="1242706"/>
            <a:chExt cx="11297906" cy="559631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271394" y="1383029"/>
              <a:ext cx="3060129" cy="2507838"/>
              <a:chOff x="271394" y="1383029"/>
              <a:chExt cx="3060129" cy="2507838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336131" y="3583090"/>
                <a:ext cx="833883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0">
                  <a:srgbClr val="009DBC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1. IDEF0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94" y="1383029"/>
                <a:ext cx="3060129" cy="2132946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Группа 22"/>
            <p:cNvGrpSpPr/>
            <p:nvPr/>
          </p:nvGrpSpPr>
          <p:grpSpPr>
            <a:xfrm>
              <a:off x="3881756" y="1271280"/>
              <a:ext cx="2088480" cy="2819457"/>
              <a:chOff x="3881755" y="1271280"/>
              <a:chExt cx="2214245" cy="3243445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3881755" y="4206948"/>
                <a:ext cx="22142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2. 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Basic Flowchart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9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6365" y="1271280"/>
                <a:ext cx="2065026" cy="2952648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Группа 21"/>
            <p:cNvGrpSpPr/>
            <p:nvPr/>
          </p:nvGrpSpPr>
          <p:grpSpPr>
            <a:xfrm>
              <a:off x="6375049" y="1242706"/>
              <a:ext cx="2208813" cy="2848031"/>
              <a:chOff x="6211420" y="1242706"/>
              <a:chExt cx="2520950" cy="3272019"/>
            </a:xfrm>
          </p:grpSpPr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6211420" y="4206948"/>
                <a:ext cx="252095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3. 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Cross</a:t>
                </a:r>
                <a:r>
                  <a:rPr lang="ru-RU" sz="1400" dirty="0">
                    <a:solidFill>
                      <a:srgbClr val="F8F8F8"/>
                    </a:solidFill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-</a:t>
                </a:r>
                <a:r>
                  <a:rPr lang="en-US" sz="1400" dirty="0">
                    <a:solidFill>
                      <a:srgbClr val="F8F8F8"/>
                    </a:solidFill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f</a:t>
                </a:r>
                <a:r>
                  <a:rPr lang="ru-RU" sz="1400" kern="1200" dirty="0" err="1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unctional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 </a:t>
                </a:r>
                <a:r>
                  <a:rPr lang="ru-RU" sz="1400" kern="1200" dirty="0" err="1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Flow</a:t>
                </a:r>
                <a:r>
                  <a:rPr lang="en-US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c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hart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7145" y="1242706"/>
                <a:ext cx="2349500" cy="2981222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9094841" y="3807883"/>
              <a:ext cx="2366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4. EPC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(Event-Driven Process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163360" y="6315800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5. BPMN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(Business Process Model and Notation)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7846669" y="6285457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7. FAD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(Function Allocation Diagram)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4018388" y="6315530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6. VAD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(Value Added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F232343-53EC-4D67-A875-CA394168ADF6}"/>
                </a:ext>
              </a:extLst>
            </p:cNvPr>
            <p:cNvGrpSpPr/>
            <p:nvPr/>
          </p:nvGrpSpPr>
          <p:grpSpPr>
            <a:xfrm>
              <a:off x="3881756" y="4426335"/>
              <a:ext cx="3252946" cy="1798933"/>
              <a:chOff x="1712068" y="1089498"/>
              <a:chExt cx="9212094" cy="4980562"/>
            </a:xfrm>
            <a:effectLst>
              <a:glow rad="127000">
                <a:srgbClr val="009DBC">
                  <a:alpha val="40000"/>
                </a:srgbClr>
              </a:glow>
            </a:effectLst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D5136F6C-7E1D-4EA2-B6FB-DBA7AD6D2203}"/>
                  </a:ext>
                </a:extLst>
              </p:cNvPr>
              <p:cNvSpPr/>
              <p:nvPr/>
            </p:nvSpPr>
            <p:spPr>
              <a:xfrm>
                <a:off x="1712068" y="1089498"/>
                <a:ext cx="9212094" cy="4980562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7D861695-1B4C-42B7-8C8C-AF90F30F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45532" y="1347947"/>
                <a:ext cx="8767864" cy="4588180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58F2AA09-9023-4143-89C8-8C5E726E2F53}"/>
                </a:ext>
              </a:extLst>
            </p:cNvPr>
            <p:cNvGrpSpPr/>
            <p:nvPr/>
          </p:nvGrpSpPr>
          <p:grpSpPr>
            <a:xfrm>
              <a:off x="7679866" y="4438010"/>
              <a:ext cx="3384550" cy="1847448"/>
              <a:chOff x="1812661" y="1293962"/>
              <a:chExt cx="9394166" cy="5126090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5A2F6D3E-DC47-4699-AE96-A0FA649F8FB2}"/>
                  </a:ext>
                </a:extLst>
              </p:cNvPr>
              <p:cNvSpPr/>
              <p:nvPr/>
            </p:nvSpPr>
            <p:spPr>
              <a:xfrm>
                <a:off x="1812661" y="1293962"/>
                <a:ext cx="9394166" cy="5126090"/>
              </a:xfrm>
              <a:prstGeom prst="rect">
                <a:avLst/>
              </a:prstGeom>
              <a:solidFill>
                <a:srgbClr val="FFFFFF"/>
              </a:solidFill>
              <a:effectLst>
                <a:glow rad="127000">
                  <a:srgbClr val="009DB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42940460-70C3-4C77-B609-CD3133A73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398144" y="1481407"/>
                <a:ext cx="8269227" cy="4827013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151A809-1032-4A98-9FF4-E16EBDE8E4D5}"/>
                </a:ext>
              </a:extLst>
            </p:cNvPr>
            <p:cNvGrpSpPr/>
            <p:nvPr/>
          </p:nvGrpSpPr>
          <p:grpSpPr>
            <a:xfrm>
              <a:off x="323056" y="4426335"/>
              <a:ext cx="3060129" cy="1847447"/>
              <a:chOff x="1966822" y="1231314"/>
              <a:chExt cx="8517862" cy="5299334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20919BA-343B-4E5C-97A8-67EB700DEC2C}"/>
                  </a:ext>
                </a:extLst>
              </p:cNvPr>
              <p:cNvSpPr/>
              <p:nvPr/>
            </p:nvSpPr>
            <p:spPr>
              <a:xfrm>
                <a:off x="1966822" y="1231314"/>
                <a:ext cx="8508337" cy="5289809"/>
              </a:xfrm>
              <a:prstGeom prst="rect">
                <a:avLst/>
              </a:prstGeom>
              <a:solidFill>
                <a:srgbClr val="FFFFFF"/>
              </a:solidFill>
              <a:effectLst>
                <a:glow rad="101600">
                  <a:srgbClr val="009DB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C4AED215-8B50-440B-A559-D5A50CA66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76347" y="1275651"/>
                <a:ext cx="8508337" cy="52549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63EDD0C8-D52F-4ED7-BCE9-18DAE0733460}"/>
                </a:ext>
              </a:extLst>
            </p:cNvPr>
            <p:cNvGrpSpPr/>
            <p:nvPr/>
          </p:nvGrpSpPr>
          <p:grpSpPr>
            <a:xfrm>
              <a:off x="9247493" y="1242707"/>
              <a:ext cx="2058591" cy="2580136"/>
              <a:chOff x="3905250" y="823499"/>
              <a:chExt cx="4286250" cy="5837315"/>
            </a:xfrm>
            <a:effectLst>
              <a:glow rad="127000">
                <a:srgbClr val="009DBC">
                  <a:alpha val="40000"/>
                </a:srgbClr>
              </a:glow>
            </a:effectLst>
          </p:grpSpPr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BDF0E6D9-EA8F-44FC-A673-F33C973845F1}"/>
                  </a:ext>
                </a:extLst>
              </p:cNvPr>
              <p:cNvSpPr/>
              <p:nvPr/>
            </p:nvSpPr>
            <p:spPr>
              <a:xfrm>
                <a:off x="3905250" y="823499"/>
                <a:ext cx="4286250" cy="583731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4207303-9AB1-4945-BA4C-F4BAC026F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443069" y="1067095"/>
                <a:ext cx="3366188" cy="546725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750A18E-9933-4E4A-ABBE-53E9E5A6A7ED}"/>
              </a:ext>
            </a:extLst>
          </p:cNvPr>
          <p:cNvSpPr/>
          <p:nvPr/>
        </p:nvSpPr>
        <p:spPr>
          <a:xfrm>
            <a:off x="508907" y="6559284"/>
            <a:ext cx="110316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200" dirty="0">
                <a:solidFill>
                  <a:srgbClr val="F8F8F8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 Доступный набор нотаций зависит от используемого редактора диаграмм. </a:t>
            </a:r>
            <a:r>
              <a:rPr lang="ru-RU" sz="1200" dirty="0">
                <a:solidFill>
                  <a:srgbClr val="F8F8F8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14"/>
              </a:rPr>
              <a:t>Подробнее</a:t>
            </a:r>
            <a:endParaRPr lang="ru-RU" sz="1200" dirty="0">
              <a:solidFill>
                <a:srgbClr val="F8F8F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5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</a:t>
            </a:r>
            <a:br>
              <a:rPr lang="ru-RU" dirty="0"/>
            </a:br>
            <a:r>
              <a:rPr lang="ru-RU" dirty="0"/>
              <a:t>Нотация </a:t>
            </a:r>
            <a:r>
              <a:rPr lang="en-US" dirty="0"/>
              <a:t>IDEF0</a:t>
            </a:r>
            <a:endParaRPr lang="ru-RU" dirty="0"/>
          </a:p>
        </p:txBody>
      </p:sp>
      <p:pic>
        <p:nvPicPr>
          <p:cNvPr id="4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63" y="1316488"/>
            <a:ext cx="7698731" cy="4992617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6445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Basic Flowchart</a:t>
            </a:r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6" y="1320891"/>
            <a:ext cx="3584008" cy="530967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Cross-</a:t>
            </a:r>
            <a:r>
              <a:rPr lang="en-US" dirty="0"/>
              <a:t>f</a:t>
            </a:r>
            <a:r>
              <a:rPr lang="ru-RU" dirty="0" err="1"/>
              <a:t>unctional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ru-RU" dirty="0" err="1"/>
              <a:t>low</a:t>
            </a:r>
            <a:r>
              <a:rPr lang="en-US" dirty="0"/>
              <a:t>c</a:t>
            </a:r>
            <a:r>
              <a:rPr lang="ru-RU" dirty="0"/>
              <a:t>hart</a:t>
            </a:r>
          </a:p>
        </p:txBody>
      </p:sp>
      <p:pic>
        <p:nvPicPr>
          <p:cNvPr id="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13" y="1255164"/>
            <a:ext cx="4205373" cy="537539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1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сегодня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43412" y="901021"/>
            <a:ext cx="7569176" cy="48956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r>
              <a:rPr lang="ru-RU" sz="2400" dirty="0">
                <a:solidFill>
                  <a:srgbClr val="00CAF2"/>
                </a:solidFill>
              </a:rPr>
              <a:t>Лидер российского рынка систем бизнес-моделирования: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19 лет на рынке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3000+ клиентов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60+ партнеров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180 партнерских вузов и бизнес-школ используют Business </a:t>
            </a:r>
            <a:r>
              <a:rPr lang="ru-RU" sz="1800" dirty="0" err="1"/>
              <a:t>Studio</a:t>
            </a:r>
            <a:r>
              <a:rPr lang="ru-RU" sz="1800" dirty="0"/>
              <a:t> для </a:t>
            </a:r>
            <a:br>
              <a:rPr lang="ru-RU" sz="1800" dirty="0"/>
            </a:br>
            <a:r>
              <a:rPr lang="ru-RU" sz="1800" dirty="0"/>
              <a:t>подготовки менеджеров, бизнес-аналитиков, ИТ-специалистов,</a:t>
            </a:r>
            <a:br>
              <a:rPr lang="ru-RU" sz="1800" dirty="0"/>
            </a:br>
            <a:r>
              <a:rPr lang="ru-RU" sz="1800" dirty="0"/>
              <a:t>специалистов СМК 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15</a:t>
            </a:r>
            <a:r>
              <a:rPr lang="en-US" sz="1800" dirty="0"/>
              <a:t>00+ </a:t>
            </a:r>
            <a:r>
              <a:rPr lang="ru-RU" sz="1800" dirty="0"/>
              <a:t>участников профессионального сообщества бизнес-архитекторов и специалистов по организационному развитию </a:t>
            </a:r>
            <a:r>
              <a:rPr lang="en-US" sz="1800" dirty="0">
                <a:hlinkClick r:id="rId3"/>
              </a:rPr>
              <a:t>Business Studio for Professionals</a:t>
            </a:r>
            <a:endParaRPr lang="ru-RU" sz="1800" dirty="0"/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Победы клиентов на </a:t>
            </a:r>
            <a:r>
              <a:rPr lang="ru-RU" sz="1800" dirty="0">
                <a:hlinkClick r:id="rId4"/>
              </a:rPr>
              <a:t>престижных конкурсах</a:t>
            </a:r>
            <a:r>
              <a:rPr lang="ru-RU" sz="1800" dirty="0"/>
              <a:t> в области </a:t>
            </a:r>
            <a:br>
              <a:rPr lang="ru-RU" sz="1800" dirty="0"/>
            </a:br>
            <a:r>
              <a:rPr lang="ru-RU" sz="1800" dirty="0"/>
              <a:t>процессного управления и организационного развития </a:t>
            </a: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2558650"/>
            <a:ext cx="3911600" cy="4304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9" y="5469754"/>
            <a:ext cx="1552099" cy="10334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FBE433-007E-4257-9F9D-958B5F649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7715" y="5918205"/>
            <a:ext cx="2251731" cy="5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11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BPMN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1ACEBC9-28E5-4F9E-8773-9C589B14A064}"/>
              </a:ext>
            </a:extLst>
          </p:cNvPr>
          <p:cNvGrpSpPr/>
          <p:nvPr/>
        </p:nvGrpSpPr>
        <p:grpSpPr>
          <a:xfrm>
            <a:off x="1966822" y="1231314"/>
            <a:ext cx="8517862" cy="5299334"/>
            <a:chOff x="1966822" y="1231314"/>
            <a:chExt cx="8517862" cy="529933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A719874-D31A-41A0-94C9-255BBADBA290}"/>
                </a:ext>
              </a:extLst>
            </p:cNvPr>
            <p:cNvSpPr/>
            <p:nvPr/>
          </p:nvSpPr>
          <p:spPr>
            <a:xfrm>
              <a:off x="1966822" y="1231314"/>
              <a:ext cx="8508337" cy="5289809"/>
            </a:xfrm>
            <a:prstGeom prst="rect">
              <a:avLst/>
            </a:prstGeom>
            <a:solidFill>
              <a:srgbClr val="FFFFFF"/>
            </a:solidFill>
            <a:effectLst>
              <a:glow rad="1016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ACD831D-CFF9-4CE4-80F5-A5D58CA6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6347" y="1275651"/>
              <a:ext cx="8508337" cy="525499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661040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3412" y="197185"/>
            <a:ext cx="9009042" cy="563231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EPC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9F6B7DA-5A8C-45F6-BE53-2931A03164F7}"/>
              </a:ext>
            </a:extLst>
          </p:cNvPr>
          <p:cNvGrpSpPr/>
          <p:nvPr/>
        </p:nvGrpSpPr>
        <p:grpSpPr>
          <a:xfrm>
            <a:off x="3952875" y="823500"/>
            <a:ext cx="4286250" cy="5837315"/>
            <a:chOff x="3905250" y="823499"/>
            <a:chExt cx="4286250" cy="5837315"/>
          </a:xfrm>
          <a:effectLst>
            <a:glow rad="127000">
              <a:srgbClr val="009DBC">
                <a:alpha val="40000"/>
              </a:srgbClr>
            </a:glow>
          </a:effectLst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63A378F-D36E-4B5B-A32B-5135A786EC11}"/>
                </a:ext>
              </a:extLst>
            </p:cNvPr>
            <p:cNvSpPr/>
            <p:nvPr/>
          </p:nvSpPr>
          <p:spPr>
            <a:xfrm>
              <a:off x="3905250" y="823499"/>
              <a:ext cx="4286250" cy="5837315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B92E70-49F9-4534-8710-34210D93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3069" y="1067095"/>
              <a:ext cx="3366188" cy="546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160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2EB56-3818-47A1-BF39-175AC81A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9" y="832571"/>
            <a:ext cx="7472456" cy="55135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8943E50-15E4-4BA2-B48C-CF16D1377E39}"/>
              </a:ext>
            </a:extLst>
          </p:cNvPr>
          <p:cNvSpPr txBox="1">
            <a:spLocks/>
          </p:cNvSpPr>
          <p:nvPr/>
        </p:nvSpPr>
        <p:spPr>
          <a:xfrm>
            <a:off x="707571" y="197185"/>
            <a:ext cx="8893629" cy="5632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baseline="0">
                <a:solidFill>
                  <a:schemeClr val="tx1"/>
                </a:solidFill>
                <a:latin typeface="PT Sans" panose="020B0503020203020204" pitchFamily="34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CAF2"/>
                </a:solidFill>
              </a:rPr>
              <a:t>Проектирование деятельности.</a:t>
            </a:r>
            <a:r>
              <a:rPr lang="en-US" dirty="0">
                <a:solidFill>
                  <a:srgbClr val="00CAF2"/>
                </a:solidFill>
              </a:rPr>
              <a:t> </a:t>
            </a:r>
            <a:r>
              <a:rPr lang="ru-RU" dirty="0">
                <a:solidFill>
                  <a:srgbClr val="00CAF2"/>
                </a:solidFill>
              </a:rPr>
              <a:t>Нотация </a:t>
            </a:r>
            <a:r>
              <a:rPr lang="en-US" dirty="0">
                <a:solidFill>
                  <a:srgbClr val="00CAF2"/>
                </a:solidFill>
              </a:rPr>
              <a:t>VAD</a:t>
            </a:r>
            <a:endParaRPr lang="ru-RU" dirty="0">
              <a:solidFill>
                <a:srgbClr val="00CAF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209E5C-C68A-440D-995E-9DCBB1D0585D}"/>
              </a:ext>
            </a:extLst>
          </p:cNvPr>
          <p:cNvGrpSpPr/>
          <p:nvPr/>
        </p:nvGrpSpPr>
        <p:grpSpPr>
          <a:xfrm>
            <a:off x="2576944" y="2023518"/>
            <a:ext cx="8385459" cy="4637297"/>
            <a:chOff x="1712068" y="1089498"/>
            <a:chExt cx="9212094" cy="4980562"/>
          </a:xfrm>
          <a:effectLst>
            <a:glow rad="127000">
              <a:srgbClr val="009DBC">
                <a:alpha val="40000"/>
              </a:srgbClr>
            </a:glow>
          </a:effectLst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B3C116F-608D-48CF-B665-1D13D58E0D6D}"/>
                </a:ext>
              </a:extLst>
            </p:cNvPr>
            <p:cNvSpPr/>
            <p:nvPr/>
          </p:nvSpPr>
          <p:spPr>
            <a:xfrm>
              <a:off x="1712068" y="1089498"/>
              <a:ext cx="9212094" cy="4980562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1149C77-6A2D-4AC8-97FE-E257DBB5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5532" y="1347947"/>
              <a:ext cx="8767864" cy="4588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7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8943E50-15E4-4BA2-B48C-CF16D1377E39}"/>
              </a:ext>
            </a:extLst>
          </p:cNvPr>
          <p:cNvSpPr txBox="1">
            <a:spLocks/>
          </p:cNvSpPr>
          <p:nvPr/>
        </p:nvSpPr>
        <p:spPr>
          <a:xfrm>
            <a:off x="707571" y="197185"/>
            <a:ext cx="8893629" cy="5632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baseline="0">
                <a:solidFill>
                  <a:schemeClr val="tx1"/>
                </a:solidFill>
                <a:latin typeface="PT Sans" panose="020B0503020203020204" pitchFamily="34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CAF2"/>
                </a:solidFill>
              </a:rPr>
              <a:t>Проектирование деятельности.</a:t>
            </a:r>
            <a:r>
              <a:rPr lang="en-US" dirty="0">
                <a:solidFill>
                  <a:srgbClr val="00CAF2"/>
                </a:solidFill>
              </a:rPr>
              <a:t> </a:t>
            </a:r>
            <a:r>
              <a:rPr lang="ru-RU" dirty="0">
                <a:solidFill>
                  <a:srgbClr val="00CAF2"/>
                </a:solidFill>
              </a:rPr>
              <a:t>Нотация </a:t>
            </a:r>
            <a:r>
              <a:rPr lang="en-US" dirty="0">
                <a:solidFill>
                  <a:srgbClr val="00CAF2"/>
                </a:solidFill>
              </a:rPr>
              <a:t>FAD</a:t>
            </a:r>
            <a:endParaRPr lang="ru-RU" dirty="0">
              <a:solidFill>
                <a:srgbClr val="00CAF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23EF32-A82E-430A-9CD8-9503479685D5}"/>
              </a:ext>
            </a:extLst>
          </p:cNvPr>
          <p:cNvGrpSpPr/>
          <p:nvPr/>
        </p:nvGrpSpPr>
        <p:grpSpPr>
          <a:xfrm>
            <a:off x="1544129" y="1190445"/>
            <a:ext cx="9394166" cy="5126090"/>
            <a:chOff x="1785669" y="1293962"/>
            <a:chExt cx="9394166" cy="512609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AF526EF-83A9-487A-B90A-FC4F935B08DC}"/>
                </a:ext>
              </a:extLst>
            </p:cNvPr>
            <p:cNvSpPr/>
            <p:nvPr/>
          </p:nvSpPr>
          <p:spPr>
            <a:xfrm>
              <a:off x="1785669" y="1293962"/>
              <a:ext cx="9394166" cy="5126090"/>
            </a:xfrm>
            <a:prstGeom prst="rect">
              <a:avLst/>
            </a:prstGeom>
            <a:solidFill>
              <a:srgbClr val="FFFFFF"/>
            </a:solidFill>
            <a:effectLst>
              <a:glow rad="1270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106FDE-7036-487E-8382-C6AD8589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8144" y="1481407"/>
              <a:ext cx="8269227" cy="4827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85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E6A1BAC-998D-4AA9-8863-2BAB835E8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3" y="1619786"/>
            <a:ext cx="5072311" cy="381642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67FAE487-0C63-46D6-BEF7-599AF775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83" y="2405671"/>
            <a:ext cx="5389331" cy="405495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8FEBD6-DAA5-4163-9648-75E94A3D5A66}"/>
              </a:ext>
            </a:extLst>
          </p:cNvPr>
          <p:cNvSpPr/>
          <p:nvPr/>
        </p:nvSpPr>
        <p:spPr>
          <a:xfrm>
            <a:off x="443412" y="869347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Окно свойств процесса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2CF69-9219-4847-BEBE-07AE7C7FF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14" y="1822531"/>
            <a:ext cx="373717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830680" y="1772962"/>
            <a:ext cx="3170237" cy="391001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F8F8F8"/>
                </a:solidFill>
              </a:rPr>
              <a:t>Справочник «Функциональные объекты» служит для хранения информации о физических и информационных объектах, с которыми работает организация. Объекты ассоциируются со стрелками на диаграммах </a:t>
            </a:r>
            <a:r>
              <a:rPr lang="en-US" dirty="0">
                <a:solidFill>
                  <a:srgbClr val="F8F8F8"/>
                </a:solidFill>
              </a:rPr>
              <a:t>IDEF</a:t>
            </a:r>
            <a:r>
              <a:rPr lang="ru-RU" dirty="0">
                <a:solidFill>
                  <a:srgbClr val="F8F8F8"/>
                </a:solidFill>
              </a:rPr>
              <a:t>0, </a:t>
            </a:r>
            <a:r>
              <a:rPr lang="en-US" dirty="0">
                <a:solidFill>
                  <a:srgbClr val="F8F8F8"/>
                </a:solidFill>
              </a:rPr>
              <a:t>Basic Flowchart</a:t>
            </a:r>
            <a:r>
              <a:rPr lang="ru-RU" dirty="0">
                <a:solidFill>
                  <a:srgbClr val="F8F8F8"/>
                </a:solidFill>
              </a:rPr>
              <a:t> или </a:t>
            </a:r>
            <a:r>
              <a:rPr lang="en-US" dirty="0">
                <a:solidFill>
                  <a:srgbClr val="F8F8F8"/>
                </a:solidFill>
              </a:rPr>
              <a:t>Cross-functional Flowchart</a:t>
            </a:r>
            <a:r>
              <a:rPr lang="ru-RU" dirty="0">
                <a:solidFill>
                  <a:srgbClr val="F8F8F8"/>
                </a:solidFill>
              </a:rPr>
              <a:t> или размещаются как самостоятельные элементы на диаграммах </a:t>
            </a:r>
            <a:r>
              <a:rPr lang="en-US" dirty="0">
                <a:solidFill>
                  <a:srgbClr val="F8F8F8"/>
                </a:solidFill>
              </a:rPr>
              <a:t>BPMN</a:t>
            </a:r>
            <a:r>
              <a:rPr lang="ru-RU" dirty="0">
                <a:solidFill>
                  <a:srgbClr val="F8F8F8"/>
                </a:solidFill>
              </a:rPr>
              <a:t> и </a:t>
            </a:r>
            <a:r>
              <a:rPr lang="en-US" dirty="0">
                <a:solidFill>
                  <a:srgbClr val="F8F8F8"/>
                </a:solidFill>
              </a:rPr>
              <a:t>EPC</a:t>
            </a:r>
            <a:r>
              <a:rPr lang="ru-RU" dirty="0">
                <a:solidFill>
                  <a:srgbClr val="F8F8F8"/>
                </a:solidFill>
              </a:rPr>
              <a:t>. Для функциональных объектов справочника «Документы» можно определить атрибуты, приложить файл с шаблоном документа.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ABBD70-4EEE-48F6-A826-D681F12E2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9" y="1692589"/>
            <a:ext cx="2107660" cy="409214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C195D3C-2B5B-4CE1-B85A-AD0C14A4E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7" y="1671204"/>
            <a:ext cx="5489293" cy="411353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45E064-541A-4400-A184-E6CE794900BF}"/>
              </a:ext>
            </a:extLst>
          </p:cNvPr>
          <p:cNvSpPr/>
          <p:nvPr/>
        </p:nvSpPr>
        <p:spPr>
          <a:xfrm>
            <a:off x="443412" y="869347"/>
            <a:ext cx="5759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Справочник «Функциональные объекты» </a:t>
            </a:r>
          </a:p>
        </p:txBody>
      </p:sp>
    </p:spTree>
    <p:extLst>
      <p:ext uri="{BB962C8B-B14F-4D97-AF65-F5344CB8AC3E}">
        <p14:creationId xmlns:p14="http://schemas.microsoft.com/office/powerpoint/2010/main" val="1624253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организационной структуры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43412" y="1510507"/>
            <a:ext cx="3095625" cy="39100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8F8F8"/>
                </a:solidFill>
              </a:rPr>
              <a:t>Возможности:</a:t>
            </a:r>
            <a:endParaRPr lang="ru-RU" dirty="0">
              <a:solidFill>
                <a:srgbClr val="F8F8F8"/>
              </a:solidFill>
            </a:endParaRPr>
          </a:p>
          <a:p>
            <a:pPr marL="285750" lvl="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600" dirty="0">
                <a:solidFill>
                  <a:srgbClr val="F8F8F8"/>
                </a:solidFill>
              </a:rPr>
              <a:t>Формирование иерархии подразделений и должностей в справочнике «Оргединицы» или с помощью организационной диаграммы.</a:t>
            </a:r>
          </a:p>
          <a:p>
            <a:pPr marL="285750" lvl="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600" dirty="0">
                <a:solidFill>
                  <a:srgbClr val="F8F8F8"/>
                </a:solidFill>
              </a:rPr>
              <a:t>Поддержка 5 типов </a:t>
            </a:r>
            <a:r>
              <a:rPr lang="ru-RU" sz="2600" dirty="0" err="1">
                <a:solidFill>
                  <a:srgbClr val="F8F8F8"/>
                </a:solidFill>
              </a:rPr>
              <a:t>оргединиц</a:t>
            </a:r>
            <a:r>
              <a:rPr lang="ru-RU" sz="2600" dirty="0">
                <a:solidFill>
                  <a:srgbClr val="F8F8F8"/>
                </a:solidFill>
              </a:rPr>
              <a:t>: Подразделение, Должность, Внешняя оргединица, Роль, Группа оргединиц.</a:t>
            </a:r>
          </a:p>
          <a:p>
            <a:endParaRPr lang="ru-RU" dirty="0">
              <a:solidFill>
                <a:srgbClr val="F8F8F8"/>
              </a:solidFill>
            </a:endParaRPr>
          </a:p>
          <a:p>
            <a:endParaRPr lang="ru-RU" dirty="0">
              <a:solidFill>
                <a:srgbClr val="F8F8F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1CEF4-A3BB-457D-8245-030035AB8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55" y="1460686"/>
            <a:ext cx="7983472" cy="324986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7274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5F88EA5-CB78-4B79-8F2E-A9A57651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ИТ-архитектуры.</a:t>
            </a:r>
            <a:br>
              <a:rPr lang="ru-RU" dirty="0"/>
            </a:br>
            <a:r>
              <a:rPr lang="ru-RU" dirty="0"/>
              <a:t>Язык </a:t>
            </a:r>
            <a:r>
              <a:rPr lang="en-US" dirty="0"/>
              <a:t>ArchiMate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6AF662-6EC4-4F9F-A0C4-D70C23B15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02" y="1434254"/>
            <a:ext cx="4923767" cy="3551409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01A6D3-73BD-456D-83C2-011E74DF9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14" y="2813533"/>
            <a:ext cx="6565391" cy="3456353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CC65EFC1-B883-47BB-9593-13C00147D2BC}"/>
              </a:ext>
            </a:extLst>
          </p:cNvPr>
          <p:cNvSpPr txBox="1">
            <a:spLocks/>
          </p:cNvSpPr>
          <p:nvPr/>
        </p:nvSpPr>
        <p:spPr>
          <a:xfrm>
            <a:off x="658210" y="1396031"/>
            <a:ext cx="2918110" cy="48738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ru-RU" sz="1800" dirty="0">
                <a:solidFill>
                  <a:srgbClr val="F8F8F8"/>
                </a:solidFill>
              </a:rPr>
              <a:t>Язык </a:t>
            </a:r>
            <a:r>
              <a:rPr lang="ru-RU" sz="1800" dirty="0" err="1">
                <a:solidFill>
                  <a:srgbClr val="F8F8F8"/>
                </a:solidFill>
              </a:rPr>
              <a:t>ArchiMate</a:t>
            </a:r>
            <a:r>
              <a:rPr lang="ru-RU" sz="1800" dirty="0">
                <a:solidFill>
                  <a:srgbClr val="F8F8F8"/>
                </a:solidFill>
              </a:rPr>
              <a:t> поддерживает методологию TOGAF и предназначен для моделирования корпоративной архитектуры.</a:t>
            </a:r>
            <a:br>
              <a:rPr lang="ru-RU" sz="1800" dirty="0">
                <a:solidFill>
                  <a:srgbClr val="F8F8F8"/>
                </a:solidFill>
              </a:rPr>
            </a:br>
            <a:endParaRPr lang="ru-RU" sz="1800" dirty="0">
              <a:solidFill>
                <a:srgbClr val="F8F8F8"/>
              </a:solidFill>
            </a:endParaRPr>
          </a:p>
          <a:p>
            <a:pPr marL="0" indent="0" fontAlgn="t">
              <a:buNone/>
            </a:pPr>
            <a:r>
              <a:rPr lang="ru-RU" sz="1800" dirty="0">
                <a:solidFill>
                  <a:srgbClr val="F8F8F8"/>
                </a:solidFill>
              </a:rPr>
              <a:t>Описание языка на сайте ассоциации </a:t>
            </a:r>
            <a:r>
              <a:rPr lang="ru-RU" sz="1800" dirty="0" err="1">
                <a:solidFill>
                  <a:srgbClr val="F8F8F8"/>
                </a:solidFill>
              </a:rPr>
              <a:t>The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ru-RU" sz="1800" dirty="0" err="1">
                <a:solidFill>
                  <a:srgbClr val="F8F8F8"/>
                </a:solidFill>
              </a:rPr>
              <a:t>Open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ru-RU" sz="1800" dirty="0" err="1">
                <a:solidFill>
                  <a:srgbClr val="F8F8F8"/>
                </a:solidFill>
              </a:rPr>
              <a:t>Group</a:t>
            </a:r>
            <a:r>
              <a:rPr lang="ru-RU" sz="1800" dirty="0">
                <a:solidFill>
                  <a:srgbClr val="F8F8F8"/>
                </a:solidFill>
              </a:rPr>
              <a:t>:</a:t>
            </a:r>
            <a:br>
              <a:rPr lang="ru-RU" sz="1800" dirty="0">
                <a:solidFill>
                  <a:srgbClr val="F8F8F8"/>
                </a:solidFill>
              </a:rPr>
            </a:br>
            <a:r>
              <a:rPr lang="ru-RU" sz="1800" dirty="0">
                <a:solidFill>
                  <a:srgbClr val="00CAF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https://pubs.opengroup.org/architecture/archimate32-doc.singlepage/</a:t>
            </a:r>
            <a:endParaRPr lang="ru-RU" sz="1800" dirty="0">
              <a:solidFill>
                <a:srgbClr val="00CAF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96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958DD9-962B-41CA-8F03-5489487BD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4" y="2208858"/>
            <a:ext cx="2892589" cy="4407392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707572" y="1523200"/>
            <a:ext cx="8869363" cy="1033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Шаг 1. Установление соответствия между процессом и поддерживающими его функциями информационной системы.</a:t>
            </a:r>
            <a:endParaRPr lang="en-US" sz="1800" dirty="0">
              <a:solidFill>
                <a:srgbClr val="FFFFFF"/>
              </a:solidFill>
            </a:endParaRP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8017A-0100-4D5D-A94C-398694C5A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04" y="2208858"/>
            <a:ext cx="7565524" cy="440739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BC6895C2-8961-4597-98EE-DE067278DE2B}"/>
              </a:ext>
            </a:extLst>
          </p:cNvPr>
          <p:cNvSpPr/>
          <p:nvPr/>
        </p:nvSpPr>
        <p:spPr>
          <a:xfrm>
            <a:off x="3036570" y="4465894"/>
            <a:ext cx="5875020" cy="1177360"/>
          </a:xfrm>
          <a:prstGeom prst="arc">
            <a:avLst>
              <a:gd name="adj1" fmla="val 10836528"/>
              <a:gd name="adj2" fmla="val 21432692"/>
            </a:avLst>
          </a:prstGeom>
          <a:ln w="57150">
            <a:solidFill>
              <a:srgbClr val="009DB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2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E134EF6E-4E32-4D31-AF18-DB067F34AC54}"/>
              </a:ext>
            </a:extLst>
          </p:cNvPr>
          <p:cNvSpPr txBox="1">
            <a:spLocks/>
          </p:cNvSpPr>
          <p:nvPr/>
        </p:nvSpPr>
        <p:spPr>
          <a:xfrm>
            <a:off x="863181" y="1449840"/>
            <a:ext cx="3449450" cy="6874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kern="1200" baseline="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Шаг 2. Описание информационных сущностей и их атрибутов.</a:t>
            </a:r>
          </a:p>
          <a:p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E02AB764-9718-4091-8797-704A48155555}"/>
              </a:ext>
            </a:extLst>
          </p:cNvPr>
          <p:cNvSpPr txBox="1">
            <a:spLocks/>
          </p:cNvSpPr>
          <p:nvPr/>
        </p:nvSpPr>
        <p:spPr>
          <a:xfrm>
            <a:off x="6096000" y="1295089"/>
            <a:ext cx="5708073" cy="11663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kern="1200" baseline="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Шаг 3. Установление связи между процессами и информационными сущностями</a:t>
            </a:r>
            <a:r>
              <a:rPr lang="en-US" dirty="0"/>
              <a:t> (</a:t>
            </a:r>
            <a:r>
              <a:rPr lang="ru-RU" dirty="0"/>
              <a:t>входы-выходы процессов). Описание операций над сущностями по методу </a:t>
            </a:r>
            <a:r>
              <a:rPr lang="en-US" dirty="0"/>
              <a:t>CRUD (Create-Read-Update</a:t>
            </a:r>
            <a:r>
              <a:rPr lang="ru-RU" dirty="0"/>
              <a:t>-</a:t>
            </a:r>
            <a:r>
              <a:rPr lang="en-US" dirty="0"/>
              <a:t>Delete).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4B806-AF49-466C-A0B9-439B4DD31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1" y="2564605"/>
            <a:ext cx="4763395" cy="40962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E5C77F-B3BC-4E83-831E-96F2AF381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09" y="2564605"/>
            <a:ext cx="3592945" cy="410121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3673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Использование проектирования в организационном развитии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59" y="1754616"/>
            <a:ext cx="4799522" cy="44834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AC968F-E2C4-47A4-8837-2210F2CB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12" y="1646856"/>
            <a:ext cx="3859102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81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4AE234-620C-46CE-BE88-3E930956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87" y="1580140"/>
            <a:ext cx="5855687" cy="391001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31" y="1201751"/>
            <a:ext cx="3149518" cy="44544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535709" y="1580140"/>
            <a:ext cx="4179888" cy="391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Шаг 4. Формирование отчетов о работе с данными и Технического задания.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Пример разделов ТЗ: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Автоматизируемые процессы;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Перечень формируемых отчетов;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Структура информационной системы;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Автоматизируемые рабочие места.</a:t>
            </a:r>
          </a:p>
          <a:p>
            <a:endParaRPr lang="ru-RU" sz="1800" dirty="0"/>
          </a:p>
        </p:txBody>
      </p:sp>
      <p:pic>
        <p:nvPicPr>
          <p:cNvPr id="7" name="Picture 58" descr="C:\Documents and Settings\andreenkova.STU\Мои документы\Мои рисунки\для презентации\21 Авт_раб_места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68" y="1998401"/>
            <a:ext cx="5171520" cy="4360748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410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646546" y="1396031"/>
            <a:ext cx="4179888" cy="4776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Имитационное моделирование позволяет смоделировать пошаговое выполнение процесса, а ФСА </a:t>
            </a:r>
            <a:r>
              <a:rPr lang="ru-RU" sz="1800" dirty="0">
                <a:solidFill>
                  <a:srgbClr val="F8F8F8"/>
                </a:solidFill>
                <a:sym typeface="Symbol" panose="05050102010706020507" pitchFamily="18" charset="2"/>
              </a:rPr>
              <a:t></a:t>
            </a:r>
            <a:r>
              <a:rPr lang="ru-RU" sz="1800" dirty="0">
                <a:solidFill>
                  <a:srgbClr val="F8F8F8"/>
                </a:solidFill>
              </a:rPr>
              <a:t> получить оценку стоимости выполнения процесса.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и </a:t>
            </a:r>
            <a:br>
              <a:rPr lang="ru-RU" sz="1800" dirty="0">
                <a:solidFill>
                  <a:srgbClr val="F8F8F8"/>
                </a:solidFill>
              </a:rPr>
            </a:br>
            <a:r>
              <a:rPr lang="ru-RU" sz="1800" dirty="0">
                <a:solidFill>
                  <a:srgbClr val="F8F8F8"/>
                </a:solidFill>
              </a:rPr>
              <a:t>ФСА можно: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оценить средние значения и разброс ключевых параметров процесса;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найти самые затратные или самые длительные процессы;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выбрать оптимальную версию процесса.</a:t>
            </a:r>
          </a:p>
          <a:p>
            <a:endParaRPr lang="ru-RU" sz="1800" dirty="0">
              <a:solidFill>
                <a:srgbClr val="F8F8F8"/>
              </a:solidFill>
            </a:endParaRP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E8743-293D-4231-973A-313E7337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47" y="1396031"/>
            <a:ext cx="6288411" cy="4090393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AD3E44-1720-4947-B763-3097FD5EB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15" y="2344366"/>
            <a:ext cx="3869275" cy="397385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129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EFA1A-5ABB-4447-B9A4-BCF410B2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58" y="959863"/>
            <a:ext cx="4388930" cy="5576911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9077216" y="1469469"/>
            <a:ext cx="2554612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рассчитывает текущую загрузку ресурса, его перегрузку и рекомендуемое количество ресурсов, а также позволяет найти «бутылочные горлышки».</a:t>
            </a:r>
          </a:p>
        </p:txBody>
      </p:sp>
      <p:sp>
        <p:nvSpPr>
          <p:cNvPr id="7" name="Выноска 1 (с границей) 6"/>
          <p:cNvSpPr/>
          <p:nvPr/>
        </p:nvSpPr>
        <p:spPr>
          <a:xfrm>
            <a:off x="167917" y="2519245"/>
            <a:ext cx="2376170" cy="746125"/>
          </a:xfrm>
          <a:prstGeom prst="accentCallout1">
            <a:avLst>
              <a:gd name="adj1" fmla="val 22832"/>
              <a:gd name="adj2" fmla="val 101099"/>
              <a:gd name="adj3" fmla="val 73069"/>
              <a:gd name="adj4" fmla="val 153337"/>
            </a:avLst>
          </a:prstGeom>
          <a:noFill/>
          <a:ln>
            <a:solidFill>
              <a:srgbClr val="00C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Параметры, указывающие на то, что ресурс является «бутылочным горлышком»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Выноска 1 (с границей) 7"/>
          <p:cNvSpPr/>
          <p:nvPr/>
        </p:nvSpPr>
        <p:spPr>
          <a:xfrm>
            <a:off x="539501" y="4703354"/>
            <a:ext cx="2376170" cy="452120"/>
          </a:xfrm>
          <a:prstGeom prst="accentCallout1">
            <a:avLst>
              <a:gd name="adj1" fmla="val 22832"/>
              <a:gd name="adj2" fmla="val 101099"/>
              <a:gd name="adj3" fmla="val 97214"/>
              <a:gd name="adj4" fmla="val 137668"/>
            </a:avLst>
          </a:prstGeom>
          <a:noFill/>
          <a:ln>
            <a:solidFill>
              <a:srgbClr val="00C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Рекомендуемое количество ресурсов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8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ADDC07-74F1-4F5A-B548-E050C35E5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29" y="1376418"/>
            <a:ext cx="4001835" cy="44659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F3D803-B211-4D66-A19B-233C24794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70" y="1692227"/>
            <a:ext cx="4239952" cy="45618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Идентификация и оценка рисков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592B7D00-78FB-46C9-81C3-FD2312271A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5228" y="1575523"/>
            <a:ext cx="3338513" cy="3910012"/>
          </a:xfrm>
        </p:spPr>
        <p:txBody>
          <a:bodyPr>
            <a:noAutofit/>
          </a:bodyPr>
          <a:lstStyle/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Качественные и количественные оценки (Простая, Условная вероятность, Метод Монте-Карло).</a:t>
            </a:r>
          </a:p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Диаграммы: Галстук-Бабочка, Структура рисков, Матрица рисков.</a:t>
            </a:r>
          </a:p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Показ рисков и контрольных процедур на процессных диаграммах.</a:t>
            </a:r>
          </a:p>
          <a:p>
            <a:endParaRPr lang="ru-RU" sz="18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2D8D86-F785-406B-A2D6-E8452A24426B}"/>
              </a:ext>
            </a:extLst>
          </p:cNvPr>
          <p:cNvGrpSpPr/>
          <p:nvPr/>
        </p:nvGrpSpPr>
        <p:grpSpPr>
          <a:xfrm>
            <a:off x="4117012" y="1839518"/>
            <a:ext cx="5261155" cy="3273195"/>
            <a:chOff x="1966822" y="1231314"/>
            <a:chExt cx="8517862" cy="5299334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1F2F39B-0326-40DA-BFE7-99B09232112B}"/>
                </a:ext>
              </a:extLst>
            </p:cNvPr>
            <p:cNvSpPr/>
            <p:nvPr/>
          </p:nvSpPr>
          <p:spPr>
            <a:xfrm>
              <a:off x="1966822" y="1231314"/>
              <a:ext cx="8508337" cy="5289809"/>
            </a:xfrm>
            <a:prstGeom prst="rect">
              <a:avLst/>
            </a:prstGeom>
            <a:solidFill>
              <a:srgbClr val="FFFFFF"/>
            </a:solidFill>
            <a:effectLst>
              <a:glow rad="1016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C8B83F-3987-47B9-A245-A8ECED0DD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6347" y="1275651"/>
              <a:ext cx="8508337" cy="5254997"/>
            </a:xfrm>
            <a:prstGeom prst="rect">
              <a:avLst/>
            </a:prstGeom>
            <a:effectLst/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03E327-17DF-4BA8-976E-0E25E1336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4" y="2064794"/>
            <a:ext cx="5030938" cy="341678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FE69E3-6983-448B-89B0-48037BD9A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81" y="2442729"/>
            <a:ext cx="5208197" cy="321927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54D5BE-613A-47E8-AD39-963F2FBBC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9" y="2605642"/>
            <a:ext cx="4089360" cy="395520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F82C2A-073C-467E-811A-BD81C49599C0}"/>
              </a:ext>
            </a:extLst>
          </p:cNvPr>
          <p:cNvSpPr/>
          <p:nvPr/>
        </p:nvSpPr>
        <p:spPr>
          <a:xfrm>
            <a:off x="443412" y="869347"/>
            <a:ext cx="4333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Модуль «Управление рисками»</a:t>
            </a:r>
          </a:p>
        </p:txBody>
      </p:sp>
    </p:spTree>
    <p:extLst>
      <p:ext uri="{BB962C8B-B14F-4D97-AF65-F5344CB8AC3E}">
        <p14:creationId xmlns:p14="http://schemas.microsoft.com/office/powerpoint/2010/main" val="10615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Редактор</a:t>
            </a:r>
            <a:r>
              <a:rPr lang="en-US" dirty="0"/>
              <a:t> </a:t>
            </a:r>
            <a:r>
              <a:rPr lang="ru-RU" dirty="0"/>
              <a:t>онтологий и нотаций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8CB26E9-110C-4D8E-9795-77796F5A4596}"/>
              </a:ext>
            </a:extLst>
          </p:cNvPr>
          <p:cNvSpPr txBox="1">
            <a:spLocks/>
          </p:cNvSpPr>
          <p:nvPr/>
        </p:nvSpPr>
        <p:spPr>
          <a:xfrm>
            <a:off x="7744638" y="1410062"/>
            <a:ext cx="4154714" cy="2538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Изменение нотаций, поставляемых вендором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пользовательских нотаций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Конструктор иерархических справочников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Обмен нотациями между пользователями</a:t>
            </a:r>
            <a:endParaRPr lang="en-US" sz="1800" dirty="0">
              <a:solidFill>
                <a:srgbClr val="F8F8F8"/>
              </a:solidFill>
            </a:endParaRP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536575" algn="l"/>
              </a:tabLst>
            </a:pPr>
            <a:endParaRPr lang="en-US" sz="1800" dirty="0">
              <a:solidFill>
                <a:srgbClr val="F8F8F8"/>
              </a:solidFill>
            </a:endParaRP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Модуль доступен в редакции </a:t>
            </a:r>
            <a:r>
              <a:rPr lang="en-US" sz="1800" dirty="0">
                <a:solidFill>
                  <a:srgbClr val="F8F8F8"/>
                </a:solidFill>
              </a:rPr>
              <a:t>Ultimate.</a:t>
            </a: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C0FC63-E2CA-42CB-AF31-AEE360318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343" y="13353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148365-0F39-413D-9797-0ACE3009362E}"/>
              </a:ext>
            </a:extLst>
          </p:cNvPr>
          <p:cNvSpPr/>
          <p:nvPr/>
        </p:nvSpPr>
        <p:spPr>
          <a:xfrm>
            <a:off x="462465" y="6353038"/>
            <a:ext cx="67477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sz="1400" dirty="0">
                <a:solidFill>
                  <a:srgbClr val="F8F8F8"/>
                </a:solidFill>
              </a:rPr>
              <a:t>*</a:t>
            </a:r>
            <a:r>
              <a:rPr lang="ru-RU" sz="1400" dirty="0">
                <a:solidFill>
                  <a:srgbClr val="F8F8F8"/>
                </a:solidFill>
              </a:rPr>
              <a:t>Примеры нотаций </a:t>
            </a:r>
            <a:r>
              <a:rPr lang="en-US" sz="1400" dirty="0">
                <a:solidFill>
                  <a:srgbClr val="F8F8F8"/>
                </a:solidFill>
              </a:rPr>
              <a:t>CJM</a:t>
            </a:r>
            <a:r>
              <a:rPr lang="ru-RU" sz="1400" dirty="0">
                <a:solidFill>
                  <a:srgbClr val="F8F8F8"/>
                </a:solidFill>
              </a:rPr>
              <a:t> и «Карта потребностей», созданных в режиме </a:t>
            </a:r>
            <a:r>
              <a:rPr lang="en-US" sz="1400" dirty="0" err="1">
                <a:solidFill>
                  <a:srgbClr val="F8F8F8"/>
                </a:solidFill>
              </a:rPr>
              <a:t>NoCode</a:t>
            </a:r>
            <a:endParaRPr lang="ru-RU" sz="1400" dirty="0">
              <a:solidFill>
                <a:srgbClr val="F8F8F8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0C87881-CC84-4EBF-83EC-92DF4CB7E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16" y="2487969"/>
            <a:ext cx="4731439" cy="369132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BFEFDBB-F5E6-4CFE-8185-B338CA3449E4}"/>
              </a:ext>
            </a:extLst>
          </p:cNvPr>
          <p:cNvGrpSpPr/>
          <p:nvPr/>
        </p:nvGrpSpPr>
        <p:grpSpPr>
          <a:xfrm>
            <a:off x="1455605" y="2487969"/>
            <a:ext cx="4557007" cy="3112945"/>
            <a:chOff x="462465" y="1984450"/>
            <a:chExt cx="5179578" cy="3538231"/>
          </a:xfrm>
          <a:effectLst>
            <a:glow rad="101600">
              <a:srgbClr val="009DBC">
                <a:alpha val="40000"/>
              </a:srgbClr>
            </a:glow>
          </a:effectLst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4396438-0368-4E1F-A438-C271AA135BDC}"/>
                </a:ext>
              </a:extLst>
            </p:cNvPr>
            <p:cNvSpPr/>
            <p:nvPr/>
          </p:nvSpPr>
          <p:spPr>
            <a:xfrm>
              <a:off x="462465" y="1984450"/>
              <a:ext cx="5179578" cy="3538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A6D0BD4-FC05-4253-904F-3FB2126C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878" y="2183638"/>
              <a:ext cx="5100165" cy="3064212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3A8DD-F46A-4C23-B56C-5852372C55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962" y="1023693"/>
            <a:ext cx="5332015" cy="311294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08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63FCA-B886-4160-B7B8-6A78A41EE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38" y="1372554"/>
            <a:ext cx="7237031" cy="55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39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57158" y="1396031"/>
            <a:ext cx="4179888" cy="39100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8F8F8"/>
                </a:solidFill>
              </a:rPr>
              <a:t>Возможности по формированию документов и отчетов: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Более 80 отчетов «из коробки»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Вывод документации в формате:</a:t>
            </a:r>
            <a:endParaRPr lang="en-US" dirty="0">
              <a:solidFill>
                <a:srgbClr val="F8F8F8"/>
              </a:solidFill>
            </a:endParaRPr>
          </a:p>
          <a:p>
            <a:pPr marL="450850" lvl="0"/>
            <a:r>
              <a:rPr lang="en-US" dirty="0">
                <a:solidFill>
                  <a:srgbClr val="F8F8F8"/>
                </a:solidFill>
              </a:rPr>
              <a:t>- </a:t>
            </a:r>
            <a:r>
              <a:rPr lang="ru-RU" dirty="0" err="1">
                <a:solidFill>
                  <a:srgbClr val="F8F8F8"/>
                </a:solidFill>
              </a:rPr>
              <a:t>Microsoft</a:t>
            </a:r>
            <a:r>
              <a:rPr lang="ru-RU" dirty="0">
                <a:solidFill>
                  <a:srgbClr val="F8F8F8"/>
                </a:solidFill>
              </a:rPr>
              <a:t> </a:t>
            </a:r>
            <a:r>
              <a:rPr lang="ru-RU" dirty="0" err="1">
                <a:solidFill>
                  <a:srgbClr val="F8F8F8"/>
                </a:solidFill>
              </a:rPr>
              <a:t>Word</a:t>
            </a:r>
            <a:r>
              <a:rPr lang="ru-RU" dirty="0">
                <a:solidFill>
                  <a:srgbClr val="F8F8F8"/>
                </a:solidFill>
              </a:rPr>
              <a:t>, </a:t>
            </a:r>
            <a:r>
              <a:rPr lang="ru-RU" dirty="0" err="1">
                <a:solidFill>
                  <a:srgbClr val="F8F8F8"/>
                </a:solidFill>
              </a:rPr>
              <a:t>Microsoft</a:t>
            </a:r>
            <a:r>
              <a:rPr lang="ru-RU" dirty="0">
                <a:solidFill>
                  <a:srgbClr val="F8F8F8"/>
                </a:solidFill>
              </a:rPr>
              <a:t> </a:t>
            </a:r>
            <a:r>
              <a:rPr lang="en-US" dirty="0">
                <a:solidFill>
                  <a:srgbClr val="F8F8F8"/>
                </a:solidFill>
              </a:rPr>
              <a:t>Excel</a:t>
            </a:r>
          </a:p>
          <a:p>
            <a:pPr marL="450850" lvl="0"/>
            <a:r>
              <a:rPr lang="en-US" dirty="0">
                <a:solidFill>
                  <a:srgbClr val="F8F8F8"/>
                </a:solidFill>
              </a:rPr>
              <a:t>- </a:t>
            </a:r>
            <a:r>
              <a:rPr lang="ru-RU" dirty="0">
                <a:solidFill>
                  <a:srgbClr val="F8F8F8"/>
                </a:solidFill>
              </a:rPr>
              <a:t>HTML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Изменение существующих или создание новых шаблонов документов и отчетов с помощью</a:t>
            </a:r>
            <a:br>
              <a:rPr lang="ru-RU" dirty="0">
                <a:solidFill>
                  <a:srgbClr val="F8F8F8"/>
                </a:solidFill>
              </a:rPr>
            </a:br>
            <a:r>
              <a:rPr lang="ru-RU" dirty="0">
                <a:solidFill>
                  <a:srgbClr val="F8F8F8"/>
                </a:solidFill>
              </a:rPr>
              <a:t>Мастера отчетов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Поддержка пакетного формирования отчетов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36C55C-EEBD-41E7-8540-CD995FD1E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49" y="1396031"/>
            <a:ext cx="5846233" cy="429714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68607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443412" y="1295400"/>
            <a:ext cx="65913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Основные виды формируемых регламентирующих документов и отчетов</a:t>
            </a:r>
          </a:p>
          <a:p>
            <a:endParaRPr lang="ru-RU" sz="2400" dirty="0">
              <a:solidFill>
                <a:srgbClr val="00CAF2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7349444" y="1312424"/>
            <a:ext cx="4206020" cy="391001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solidFill>
                  <a:srgbClr val="F8F8F8"/>
                </a:solidFill>
              </a:rPr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ph type="tbl" sz="quarter" idx="4294967295"/>
            <p:extLst>
              <p:ext uri="{D42A27DB-BD31-4B8C-83A1-F6EECF244321}">
                <p14:modId xmlns:p14="http://schemas.microsoft.com/office/powerpoint/2010/main" val="9225663"/>
              </p:ext>
            </p:extLst>
          </p:nvPr>
        </p:nvGraphicFramePr>
        <p:xfrm>
          <a:off x="868679" y="2085854"/>
          <a:ext cx="5695546" cy="44165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7773">
                  <a:extLst>
                    <a:ext uri="{9D8B030D-6E8A-4147-A177-3AD203B41FA5}">
                      <a16:colId xmlns:a16="http://schemas.microsoft.com/office/drawing/2014/main" val="55579378"/>
                    </a:ext>
                  </a:extLst>
                </a:gridCol>
                <a:gridCol w="2847773">
                  <a:extLst>
                    <a:ext uri="{9D8B030D-6E8A-4147-A177-3AD203B41FA5}">
                      <a16:colId xmlns:a16="http://schemas.microsoft.com/office/drawing/2014/main" val="95046196"/>
                    </a:ext>
                  </a:extLst>
                </a:gridCol>
              </a:tblGrid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</a:t>
                      </a:r>
                      <a:b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бизнес-архитектуры</a:t>
                      </a:r>
                    </a:p>
                  </a:txBody>
                  <a:tcPr marL="95172" marR="95172" marT="47587" marB="4758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Регламентирующие документы и отчеты</a:t>
                      </a:r>
                    </a:p>
                  </a:txBody>
                  <a:tcPr marL="95172" marR="95172" marT="47587" marB="4758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00047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Цели бизнеса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Стратегическая карта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03592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Модель бизнес-процессов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Регламенты бизнес-процессов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19462"/>
                  </a:ext>
                </a:extLst>
              </a:tr>
              <a:tr h="903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Данные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Маршруты движения документов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22261"/>
                  </a:ext>
                </a:extLst>
              </a:tr>
              <a:tr h="681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Организационная структура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Положения о подразделении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Должностные инструкции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877565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Информационные системы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ТЗ на автоматизацию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23443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ИТ-инфраструткруа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Описания элемента ИТ-инфраструктуры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211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619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443412" y="1344812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Мастер отчетов в формате </a:t>
            </a:r>
            <a:r>
              <a:rPr lang="en-US" sz="2400" dirty="0">
                <a:solidFill>
                  <a:srgbClr val="00CAF2"/>
                </a:solidFill>
              </a:rPr>
              <a:t>Microsoft Word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4C7DD-FCFD-4FB9-BF8E-BFA9E6B4E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70" y="1835030"/>
            <a:ext cx="8592060" cy="465403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6123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1514746" y="1887874"/>
            <a:ext cx="3394419" cy="8602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Word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73799"/>
            <a:ext cx="3251892" cy="48977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27" y="1855906"/>
            <a:ext cx="3270492" cy="490953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94" y="1869906"/>
            <a:ext cx="3263287" cy="490953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41" y="1841111"/>
            <a:ext cx="3263089" cy="491915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83" y="1855852"/>
            <a:ext cx="3282282" cy="49281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6" y="1887874"/>
            <a:ext cx="3258747" cy="489730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48" y="1830356"/>
            <a:ext cx="3296742" cy="49466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83" y="1836086"/>
            <a:ext cx="3260119" cy="49146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78" y="1830489"/>
            <a:ext cx="3282081" cy="491605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5" y="1873249"/>
            <a:ext cx="3258806" cy="490953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98" y="1856433"/>
            <a:ext cx="3257191" cy="48917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1" y="1837791"/>
            <a:ext cx="3282867" cy="492907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41A24ECD-8E56-4FC8-983D-9A6307A59879}"/>
              </a:ext>
            </a:extLst>
          </p:cNvPr>
          <p:cNvSpPr txBox="1">
            <a:spLocks/>
          </p:cNvSpPr>
          <p:nvPr/>
        </p:nvSpPr>
        <p:spPr>
          <a:xfrm>
            <a:off x="443412" y="1296580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Пример отчета в формате </a:t>
            </a:r>
            <a:r>
              <a:rPr lang="en-US" sz="2400" dirty="0">
                <a:solidFill>
                  <a:srgbClr val="00CAF2"/>
                </a:solidFill>
              </a:rPr>
              <a:t>Microsoft Word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- инструмент для проектирования бизнес-архитектуры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2" b="-21492"/>
          <a:stretch/>
        </p:blipFill>
        <p:spPr>
          <a:xfrm>
            <a:off x="319711" y="1471662"/>
            <a:ext cx="6186488" cy="5022850"/>
          </a:xfrm>
          <a:effectLst/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9D60A8A8-CC5F-4CB3-8C99-10E90AC9D49D}"/>
              </a:ext>
            </a:extLst>
          </p:cNvPr>
          <p:cNvSpPr txBox="1">
            <a:spLocks/>
          </p:cNvSpPr>
          <p:nvPr/>
        </p:nvSpPr>
        <p:spPr>
          <a:xfrm>
            <a:off x="6718433" y="1546618"/>
            <a:ext cx="4970045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 err="1">
                <a:solidFill>
                  <a:srgbClr val="00CAF2"/>
                </a:solidFill>
              </a:rPr>
              <a:t>Business</a:t>
            </a:r>
            <a:r>
              <a:rPr lang="ru-RU" sz="1800" dirty="0">
                <a:solidFill>
                  <a:srgbClr val="00CAF2"/>
                </a:solidFill>
              </a:rPr>
              <a:t> </a:t>
            </a:r>
            <a:r>
              <a:rPr lang="ru-RU" sz="1800" dirty="0" err="1">
                <a:solidFill>
                  <a:srgbClr val="00CAF2"/>
                </a:solidFill>
              </a:rPr>
              <a:t>Studio</a:t>
            </a:r>
            <a:r>
              <a:rPr lang="ru-RU" sz="1800" dirty="0">
                <a:solidFill>
                  <a:srgbClr val="00CAF2"/>
                </a:solidFill>
              </a:rPr>
              <a:t> позволяет создать комплексную модель бизнес-архитектуры, включающую: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требования к бизнесу со стороны собственников и стратегию их выполнения;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концептуальную модель деятельности, которая используется для выработки принципиальных решений о его устройстве;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подробные операционные описания бизнес-процессов, дающие конкретные представления о том, что и как должно делаться в компании;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организационную структуру;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структуру информационных систем и данных;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ресурсы и средства производства, участвующие в выполнении операций.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01586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62" y="1846517"/>
            <a:ext cx="5743062" cy="480568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B9346FAB-21C2-4B31-845D-9A6E16203335}"/>
              </a:ext>
            </a:extLst>
          </p:cNvPr>
          <p:cNvSpPr txBox="1">
            <a:spLocks/>
          </p:cNvSpPr>
          <p:nvPr/>
        </p:nvSpPr>
        <p:spPr>
          <a:xfrm>
            <a:off x="443412" y="1354048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Пример отчета в формате </a:t>
            </a:r>
            <a:r>
              <a:rPr lang="en-US" sz="2400" dirty="0">
                <a:solidFill>
                  <a:srgbClr val="00CAF2"/>
                </a:solidFill>
              </a:rPr>
              <a:t>Microsoft Excel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33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Формирование базы знаний о работе компании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8684347" y="1746920"/>
            <a:ext cx="3230562" cy="3910012"/>
          </a:xfrm>
        </p:spPr>
        <p:txBody>
          <a:bodyPr>
            <a:noAutofit/>
          </a:bodyPr>
          <a:lstStyle/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Просмотр с помощью веб-браузера на компьютерах и мобильных устройствах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Публикация в </a:t>
            </a:r>
            <a:r>
              <a:rPr lang="en-US" sz="1800" dirty="0">
                <a:solidFill>
                  <a:srgbClr val="FFFFFF"/>
                </a:solidFill>
              </a:rPr>
              <a:t>Intranet</a:t>
            </a:r>
            <a:r>
              <a:rPr lang="ru-RU" sz="1800" dirty="0">
                <a:solidFill>
                  <a:srgbClr val="FFFFFF"/>
                </a:solidFill>
              </a:rPr>
              <a:t> и </a:t>
            </a:r>
            <a:r>
              <a:rPr lang="en-US" sz="1800" dirty="0">
                <a:solidFill>
                  <a:srgbClr val="FFFFFF"/>
                </a:solidFill>
              </a:rPr>
              <a:t>Internet</a:t>
            </a:r>
            <a:endParaRPr lang="ru-RU" sz="1800" dirty="0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Сохранение отчетов в форматах: </a:t>
            </a:r>
            <a:r>
              <a:rPr lang="en-US" sz="1800" dirty="0">
                <a:solidFill>
                  <a:srgbClr val="FFFFFF"/>
                </a:solidFill>
              </a:rPr>
              <a:t>PDF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en-US" sz="1800" dirty="0">
                <a:solidFill>
                  <a:srgbClr val="FFFFFF"/>
                </a:solidFill>
              </a:rPr>
              <a:t>DOC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en-US" sz="1800" dirty="0">
                <a:solidFill>
                  <a:srgbClr val="FFFFFF"/>
                </a:solidFill>
              </a:rPr>
              <a:t>XLS</a:t>
            </a:r>
            <a:endParaRPr lang="ru-RU" sz="1800" dirty="0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Поддержка гиперссылок на объекты системы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Несколько отчетов для одного объекта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Полнотекстовый поиск во всей базе документов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197EAC-3D3C-4B21-94D6-0E9789AFF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0" y="1953537"/>
            <a:ext cx="6463483" cy="388949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DB4B2F-1638-48EE-A9C4-DFD4135D9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64" y="2455242"/>
            <a:ext cx="6463483" cy="420557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1DAA904F-39F0-41ED-B6B6-0FDACD4E54A9}"/>
              </a:ext>
            </a:extLst>
          </p:cNvPr>
          <p:cNvSpPr txBox="1">
            <a:spLocks/>
          </p:cNvSpPr>
          <p:nvPr/>
        </p:nvSpPr>
        <p:spPr>
          <a:xfrm>
            <a:off x="482279" y="1358713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HTML-</a:t>
            </a:r>
            <a:r>
              <a:rPr lang="ru-RU" sz="2400" dirty="0">
                <a:solidFill>
                  <a:srgbClr val="00CAF2"/>
                </a:solidFill>
              </a:rPr>
              <a:t>публикация и </a:t>
            </a: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базы знаний о работе компании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494136" y="1253981"/>
            <a:ext cx="3411537" cy="3910012"/>
          </a:xfrm>
        </p:spPr>
        <p:txBody>
          <a:bodyPr>
            <a:noAutofit/>
          </a:bodyPr>
          <a:lstStyle/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дополнительно к возможностям </a:t>
            </a:r>
            <a:r>
              <a:rPr lang="en-US" sz="1800" dirty="0">
                <a:solidFill>
                  <a:srgbClr val="FFFFFF"/>
                </a:solidFill>
              </a:rPr>
              <a:t>HTML</a:t>
            </a:r>
            <a:r>
              <a:rPr lang="ru-RU" sz="1800" dirty="0">
                <a:solidFill>
                  <a:srgbClr val="FFFFFF"/>
                </a:solidFill>
              </a:rPr>
              <a:t>-публикации поддерживает: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Авторизацию при входе на портал и разграничение прав доступа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Персональную страницу сотрудника (с настраиваемой структурой)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Проведение согласований изменений в рабочей группе и ознакомление всех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Работу с показателями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Обсуждение элементов бизнес-архитектуры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95D246-456E-4EDD-9FDC-9D4738107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8" y="2018780"/>
            <a:ext cx="5892284" cy="282044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D22565-0520-4251-BBF1-58C9E4E22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37" y="3027458"/>
            <a:ext cx="6180306" cy="339259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B04FD8A9-D405-4B7D-9421-91EE831CF00D}"/>
              </a:ext>
            </a:extLst>
          </p:cNvPr>
          <p:cNvSpPr txBox="1">
            <a:spLocks/>
          </p:cNvSpPr>
          <p:nvPr/>
        </p:nvSpPr>
        <p:spPr>
          <a:xfrm>
            <a:off x="443412" y="1320338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Ознакомление сотрудников с изменениями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603849" y="1858696"/>
            <a:ext cx="4200525" cy="3910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Как обеспечить, чтобы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</a:rPr>
              <a:t>в рамках проектов развития каждый сотрудник ознакомился с важными изменениями, которые касаются именно его?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Эту задачу берет на себя </a:t>
            </a: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. При появлении новых версий объектов, находящихся в зоне внимания сотрудника, </a:t>
            </a: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высылает ему уведомление по </a:t>
            </a:r>
            <a:r>
              <a:rPr lang="en-US" sz="1800" dirty="0">
                <a:solidFill>
                  <a:srgbClr val="FFFFFF"/>
                </a:solidFill>
              </a:rPr>
              <a:t>e</a:t>
            </a:r>
            <a:r>
              <a:rPr lang="ru-RU" sz="1800" dirty="0">
                <a:solidFill>
                  <a:srgbClr val="FFFFFF"/>
                </a:solidFill>
              </a:rPr>
              <a:t>-</a:t>
            </a:r>
            <a:r>
              <a:rPr lang="en-US" sz="1800" dirty="0">
                <a:solidFill>
                  <a:srgbClr val="FFFFFF"/>
                </a:solidFill>
              </a:rPr>
              <a:t>mail</a:t>
            </a:r>
            <a:r>
              <a:rPr lang="ru-RU" sz="1800" dirty="0">
                <a:solidFill>
                  <a:srgbClr val="FFFFFF"/>
                </a:solidFill>
              </a:rPr>
              <a:t>, а также информирует о количестве новых версий объектов в главном меню. Зона внимания сотрудника рассчитывается на основе ролевых правил и может быть гибко настроена.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C6F66-6084-4F3A-8DDA-17FD47D48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44" y="1858696"/>
            <a:ext cx="6153277" cy="30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Ознакомление сотрудников с изменениями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342917" y="1635626"/>
            <a:ext cx="4181475" cy="391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Сотрудник должен ознакомиться с новыми версиями в специальном разделе Опросы и поставить отметку об ознакомлении. Портал фиксирует время ознакомления и предоставляет возможность руководителям проконтролировать, все ли сотрудники ознакомились с изменениями.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6" y="1635626"/>
            <a:ext cx="6947877" cy="430528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72" y="2118371"/>
            <a:ext cx="6563743" cy="406725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4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B5F88EA5-CB78-4B79-8F2E-A9A57651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другими ИТ-системами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6497" y="5690223"/>
            <a:ext cx="10888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63" algn="l"/>
              </a:tabLst>
            </a:pPr>
            <a:r>
              <a:rPr lang="ru-RU" dirty="0">
                <a:solidFill>
                  <a:srgbClr val="FFFFFF"/>
                </a:solidFill>
              </a:rPr>
              <a:t>Обмен данными бизнес-модели организации с другими корпоративными информационными системами различных классов – </a:t>
            </a:r>
            <a:r>
              <a:rPr lang="en-US" dirty="0">
                <a:solidFill>
                  <a:srgbClr val="FFFFFF"/>
                </a:solidFill>
              </a:rPr>
              <a:t>ERP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BI, BPMS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HRM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ECM</a:t>
            </a:r>
            <a:r>
              <a:rPr lang="ru-RU" dirty="0">
                <a:solidFill>
                  <a:srgbClr val="FFFFFF"/>
                </a:solidFill>
              </a:rPr>
              <a:t>.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Интеграция настраивается по протоколу </a:t>
            </a:r>
            <a:r>
              <a:rPr lang="en-US" dirty="0">
                <a:solidFill>
                  <a:srgbClr val="FFFFFF"/>
                </a:solidFill>
              </a:rPr>
              <a:t>OData</a:t>
            </a:r>
            <a:r>
              <a:rPr lang="ru-RU" dirty="0">
                <a:solidFill>
                  <a:srgbClr val="FFFFFF"/>
                </a:solidFill>
              </a:rPr>
              <a:t> или посредством корпоративной шины данных клиента.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83" y="1139277"/>
            <a:ext cx="1152921" cy="8010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51" y="1131055"/>
            <a:ext cx="1591447" cy="787873"/>
          </a:xfrm>
          <a:prstGeom prst="rect">
            <a:avLst/>
          </a:prstGeom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81676" y="2028825"/>
            <a:ext cx="586128" cy="532826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6125" y="2028825"/>
            <a:ext cx="591094" cy="515795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02" y="2648757"/>
            <a:ext cx="1006891" cy="1006891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>
            <a:off x="7679697" y="3154846"/>
            <a:ext cx="873753" cy="8630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4557779"/>
            <a:ext cx="1239775" cy="912739"/>
          </a:xfrm>
          <a:prstGeom prst="rect">
            <a:avLst/>
          </a:prstGeom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>
            <a:off x="7181850" y="3791347"/>
            <a:ext cx="555939" cy="644834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702039" y="3823553"/>
            <a:ext cx="489756" cy="664437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52" y="4557779"/>
            <a:ext cx="1239775" cy="926127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D67DC09-6CE9-44EF-AAF5-36D6C8E17E72}"/>
              </a:ext>
            </a:extLst>
          </p:cNvPr>
          <p:cNvSpPr/>
          <p:nvPr/>
        </p:nvSpPr>
        <p:spPr bwMode="auto">
          <a:xfrm>
            <a:off x="5781676" y="2679075"/>
            <a:ext cx="1872208" cy="1008112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Business Studio</a:t>
            </a:r>
            <a:endParaRPr lang="ru-RU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algn="ctr" rtl="0"/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OData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53C2BD6D-3B51-4421-A32C-F3ED359A0CE8}"/>
              </a:ext>
            </a:extLst>
          </p:cNvPr>
          <p:cNvCxnSpPr>
            <a:cxnSpLocks/>
          </p:cNvCxnSpPr>
          <p:nvPr/>
        </p:nvCxnSpPr>
        <p:spPr bwMode="auto">
          <a:xfrm flipH="1">
            <a:off x="4770333" y="3141512"/>
            <a:ext cx="910394" cy="0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5291656-2296-4D8F-A042-0FD9E71710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48" y="2771239"/>
            <a:ext cx="1794429" cy="7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0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1793C-3B71-4E5F-9C5A-62E2409E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1331844"/>
            <a:ext cx="7797615" cy="63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9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360A0-8161-42A2-A5D6-7E9B7ED85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EFDE01-4996-434C-B25B-A4636EF9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инцидентов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12D5F-3606-4AA6-9174-B68413615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6" y="1439685"/>
            <a:ext cx="6193754" cy="417363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B23576-38D6-4807-B301-D341BB7C36EA}"/>
              </a:ext>
            </a:extLst>
          </p:cNvPr>
          <p:cNvSpPr/>
          <p:nvPr/>
        </p:nvSpPr>
        <p:spPr>
          <a:xfrm>
            <a:off x="7488507" y="1327542"/>
            <a:ext cx="39278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Случаи реализации риска называют </a:t>
            </a:r>
            <a:r>
              <a:rPr lang="ru-RU" b="1" dirty="0">
                <a:solidFill>
                  <a:srgbClr val="F8F8F8"/>
                </a:solidFill>
              </a:rPr>
              <a:t>инцидентами</a:t>
            </a:r>
            <a:r>
              <a:rPr lang="ru-RU" dirty="0">
                <a:solidFill>
                  <a:srgbClr val="F8F8F8"/>
                </a:solidFill>
              </a:rPr>
              <a:t>. Каждый инцидент характеризуется рядом параметров: временем возникновения, временем обнаружения, автоматически рассчитывается время тишины.</a:t>
            </a:r>
          </a:p>
        </p:txBody>
      </p:sp>
    </p:spTree>
    <p:extLst>
      <p:ext uri="{BB962C8B-B14F-4D97-AF65-F5344CB8AC3E}">
        <p14:creationId xmlns:p14="http://schemas.microsoft.com/office/powerpoint/2010/main" val="3074705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сообщений о несоответствиях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BF647-8835-4ED4-9121-EE318269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" y="1651696"/>
            <a:ext cx="6547052" cy="409263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6">
            <a:extLst>
              <a:ext uri="{FF2B5EF4-FFF2-40B4-BE49-F238E27FC236}">
                <a16:creationId xmlns:a16="http://schemas.microsoft.com/office/drawing/2014/main" id="{F4467125-0074-4B44-9D5A-10E0B49904FB}"/>
              </a:ext>
            </a:extLst>
          </p:cNvPr>
          <p:cNvSpPr txBox="1">
            <a:spLocks/>
          </p:cNvSpPr>
          <p:nvPr/>
        </p:nvSpPr>
        <p:spPr>
          <a:xfrm>
            <a:off x="8133236" y="1651696"/>
            <a:ext cx="3412671" cy="3024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Модуль </a:t>
            </a: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позволяет организовать ввод сообщений о несоответствиях с любого рабочего места и вовлечь в процесс улучшения качества всех сотрудников.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91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значений показателей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8202493" y="1280004"/>
            <a:ext cx="3411537" cy="304165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позволяет вносить плановые и фактические значения показателей в базу данных </a:t>
            </a:r>
            <a:r>
              <a:rPr lang="en-US" sz="1800" dirty="0">
                <a:solidFill>
                  <a:srgbClr val="FFFFFF"/>
                </a:solidFill>
              </a:rPr>
              <a:t>Business Studio</a:t>
            </a:r>
            <a:r>
              <a:rPr lang="ru-RU" sz="1800" dirty="0">
                <a:solidFill>
                  <a:srgbClr val="FFFFFF"/>
                </a:solidFill>
              </a:rPr>
              <a:t> через интернет-браузер.</a:t>
            </a:r>
            <a:endParaRPr lang="en-US" sz="1800" dirty="0">
              <a:solidFill>
                <a:srgbClr val="FFFFFF"/>
              </a:solidFill>
            </a:endParaRP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Также поддерживается импорт значений показателей из файлов </a:t>
            </a:r>
            <a:r>
              <a:rPr lang="en-US" sz="1800" dirty="0">
                <a:solidFill>
                  <a:srgbClr val="FFFFFF"/>
                </a:solidFill>
              </a:rPr>
              <a:t>XLS </a:t>
            </a:r>
            <a:r>
              <a:rPr lang="ru-RU" sz="1800" dirty="0">
                <a:solidFill>
                  <a:srgbClr val="FFFFFF"/>
                </a:solidFill>
              </a:rPr>
              <a:t>или других систем через коннекторы.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46" b="-4546"/>
          <a:stretch/>
        </p:blipFill>
        <p:spPr>
          <a:xfrm>
            <a:off x="664234" y="1056587"/>
            <a:ext cx="5651500" cy="4589462"/>
          </a:xfr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43" y="4719729"/>
            <a:ext cx="5940425" cy="152448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1970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7B8337-B036-4A70-AD82-6C7B2F84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12" y="197185"/>
            <a:ext cx="8387268" cy="1034129"/>
          </a:xfrm>
        </p:spPr>
        <p:txBody>
          <a:bodyPr/>
          <a:lstStyle/>
          <a:p>
            <a:r>
              <a:rPr lang="ru-RU" dirty="0"/>
              <a:t>Истории успеха пользователей </a:t>
            </a:r>
            <a:br>
              <a:rPr lang="ru-RU" dirty="0"/>
            </a:b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527895" y="4352379"/>
            <a:ext cx="5354756" cy="172748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ООО «КОМОС ГРУПП»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Описано более 2 тысяч процессов.</a:t>
            </a: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Трансформация HR ОЦО реализована за 8 месяцев вместо ожидаемого года.</a:t>
            </a: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Сэкономлено порядка 18 млн. руб. благодаря выделению HR ОЦО.</a:t>
            </a:r>
          </a:p>
          <a:p>
            <a:pPr marL="809625" fontAlgn="t">
              <a:spcBef>
                <a:spcPts val="600"/>
              </a:spcBef>
            </a:pPr>
            <a:br>
              <a:rPr lang="ru-RU" sz="1100" i="1" dirty="0">
                <a:solidFill>
                  <a:srgbClr val="F8F8F8"/>
                </a:solidFill>
              </a:rPr>
            </a:br>
            <a:r>
              <a:rPr lang="ru-RU" sz="1100" i="1" dirty="0">
                <a:solidFill>
                  <a:srgbClr val="F8F8F8"/>
                </a:solidFill>
              </a:rPr>
              <a:t> Приз «За настойчивость в достижении процессного совершенства» конкурса «ВРМ-проект года’2023»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3412" y="1301202"/>
            <a:ext cx="1089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63" algn="l"/>
              </a:tabLst>
            </a:pPr>
            <a:r>
              <a:rPr lang="ru-RU" dirty="0">
                <a:solidFill>
                  <a:srgbClr val="FFFFFF"/>
                </a:solidFill>
              </a:rPr>
              <a:t>Наши клиенты демонстрируют высокие результы в выступлениях на профессиональных конкурсах и публикациях:</a:t>
            </a:r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527119" y="2113274"/>
            <a:ext cx="5368585" cy="199545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ПАО «Промсвязьбанк»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По процессу «Открытие точек продаж» регламентированы сроки исполнения этапов процесса, сокращена длительность исполнения процесса на 30%.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По процессу «Ипотека» достигнут экономический эффект от централизации функции - 20%, производительность увеличена в 2,5 раза.</a:t>
            </a: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985838" fontAlgn="t"/>
            <a:br>
              <a:rPr lang="en-US" sz="1100" i="1" dirty="0">
                <a:solidFill>
                  <a:srgbClr val="F8F8F8"/>
                </a:solidFill>
              </a:rPr>
            </a:br>
            <a:r>
              <a:rPr lang="ru-RU" sz="1100" i="1" dirty="0">
                <a:solidFill>
                  <a:srgbClr val="F8F8F8"/>
                </a:solidFill>
              </a:rPr>
              <a:t>Победитель конкурса «ВРМ-проект года’2023», обладатель специального приза Роскачества.</a:t>
            </a:r>
            <a:endParaRPr lang="ru-RU" sz="1100" dirty="0">
              <a:solidFill>
                <a:srgbClr val="FFFFF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44426E-8314-45BE-8DBC-D87141D02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1" y="5470961"/>
            <a:ext cx="671212" cy="446908"/>
          </a:xfrm>
          <a:prstGeom prst="rect">
            <a:avLst/>
          </a:prstGeom>
        </p:spPr>
      </p:pic>
      <p:pic>
        <p:nvPicPr>
          <p:cNvPr id="13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1" y="3429000"/>
            <a:ext cx="671212" cy="446908"/>
          </a:xfrm>
          <a:prstGeom prst="rect">
            <a:avLst/>
          </a:prstGeom>
        </p:spPr>
      </p:pic>
      <p:sp>
        <p:nvSpPr>
          <p:cNvPr id="16" name="Прямоугольник с одним скругленным углом 1">
            <a:extLst>
              <a:ext uri="{FF2B5EF4-FFF2-40B4-BE49-F238E27FC236}">
                <a16:creationId xmlns:a16="http://schemas.microsoft.com/office/drawing/2014/main" id="{02B680A1-1F01-40EE-9F7C-8E09E1DCA046}"/>
              </a:ext>
            </a:extLst>
          </p:cNvPr>
          <p:cNvSpPr/>
          <p:nvPr/>
        </p:nvSpPr>
        <p:spPr>
          <a:xfrm>
            <a:off x="6195122" y="2127783"/>
            <a:ext cx="5564756" cy="198094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ПАО «Микрон»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на 40–50% снижена длительность нахождения готовой продукции на складе в период контрактации;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на 12 FTE сокращена общая трудоемкость работы на всех этапах работы с контрактом;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общая длительность процессов закупок и продаж </a:t>
            </a:r>
            <a:r>
              <a:rPr lang="ru-RU" sz="1100" dirty="0" err="1">
                <a:solidFill>
                  <a:srgbClr val="FFFFFF"/>
                </a:solidFill>
              </a:rPr>
              <a:t>end-to-end</a:t>
            </a:r>
            <a:r>
              <a:rPr lang="ru-RU" sz="1100" dirty="0">
                <a:solidFill>
                  <a:srgbClr val="FFFFFF"/>
                </a:solidFill>
              </a:rPr>
              <a:t> с момента инициации заявки / поступления заказа сокращены в 1,6-2,5 раза.</a:t>
            </a: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896938" fontAlgn="t"/>
            <a:r>
              <a:rPr lang="ru-RU" sz="1100" i="1" dirty="0">
                <a:solidFill>
                  <a:srgbClr val="F8F8F8"/>
                </a:solidFill>
              </a:rPr>
              <a:t>Приз «Самый инновационный проект» конкурса «ВРМ-проект года’2019»</a:t>
            </a:r>
            <a:endParaRPr lang="ru-RU" sz="1100" dirty="0">
              <a:solidFill>
                <a:srgbClr val="FFFFFF"/>
              </a:solidFill>
            </a:endParaRPr>
          </a:p>
        </p:txBody>
      </p:sp>
      <p:grpSp>
        <p:nvGrpSpPr>
          <p:cNvPr id="19" name="Группа 2">
            <a:extLst>
              <a:ext uri="{FF2B5EF4-FFF2-40B4-BE49-F238E27FC236}">
                <a16:creationId xmlns:a16="http://schemas.microsoft.com/office/drawing/2014/main" id="{66736B43-123A-4ADE-B835-674F5ED0C410}"/>
              </a:ext>
            </a:extLst>
          </p:cNvPr>
          <p:cNvGrpSpPr/>
          <p:nvPr/>
        </p:nvGrpSpPr>
        <p:grpSpPr>
          <a:xfrm>
            <a:off x="6195120" y="4361090"/>
            <a:ext cx="5564757" cy="1727480"/>
            <a:chOff x="-459671" y="4523477"/>
            <a:chExt cx="11195636" cy="1727480"/>
          </a:xfrm>
        </p:grpSpPr>
        <p:sp>
          <p:nvSpPr>
            <p:cNvPr id="20" name="Прямоугольник с одним скругленным углом 8">
              <a:extLst>
                <a:ext uri="{FF2B5EF4-FFF2-40B4-BE49-F238E27FC236}">
                  <a16:creationId xmlns:a16="http://schemas.microsoft.com/office/drawing/2014/main" id="{2C72638C-90E9-4CAA-889E-5D3F5790FED0}"/>
                </a:ext>
              </a:extLst>
            </p:cNvPr>
            <p:cNvSpPr/>
            <p:nvPr/>
          </p:nvSpPr>
          <p:spPr>
            <a:xfrm>
              <a:off x="-459671" y="4523477"/>
              <a:ext cx="11195636" cy="1727480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fontAlgn="t"/>
              <a:r>
                <a:rPr lang="en-US" sz="1400" b="1" dirty="0" err="1">
                  <a:solidFill>
                    <a:srgbClr val="FFFFFF"/>
                  </a:solidFill>
                </a:rPr>
                <a:t>Nexign</a:t>
              </a:r>
              <a:endParaRPr lang="en-US" sz="1400" b="1" dirty="0">
                <a:solidFill>
                  <a:srgbClr val="FFFFFF"/>
                </a:solidFill>
              </a:endParaRPr>
            </a:p>
            <a:p>
              <a:pPr fontAlgn="t"/>
              <a:endParaRPr lang="ru-RU" sz="1100" dirty="0">
                <a:solidFill>
                  <a:srgbClr val="FFFFFF"/>
                </a:solidFill>
              </a:endParaRPr>
            </a:p>
            <a:p>
              <a:pPr marL="173038" indent="-173038" fontAlgn="t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FFFFFF"/>
                  </a:solidFill>
                </a:rPr>
                <a:t>Проекты развития стали одним из инструментов оптимизации расходов, повышения эффективности. Благодаря проектам только за 2022 год получилось сэкономить 100+ миллионов рублей.</a:t>
              </a:r>
            </a:p>
            <a:p>
              <a:pPr marL="173038" indent="-173038" fontAlgn="t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FFFFFF"/>
                  </a:solidFill>
                </a:rPr>
                <a:t>Сокращение операционного </a:t>
              </a:r>
              <a:r>
                <a:rPr lang="ru-RU" sz="1100" dirty="0" err="1">
                  <a:solidFill>
                    <a:srgbClr val="FFFFFF"/>
                  </a:solidFill>
                </a:rPr>
                <a:t>бэклога</a:t>
              </a:r>
              <a:r>
                <a:rPr lang="ru-RU" sz="1100" dirty="0">
                  <a:solidFill>
                    <a:srgbClr val="FFFFFF"/>
                  </a:solidFill>
                </a:rPr>
                <a:t> с 1000+ изменений до 360.</a:t>
              </a:r>
              <a:br>
                <a:rPr lang="ru-RU" sz="1100" i="1" dirty="0">
                  <a:solidFill>
                    <a:srgbClr val="F8F8F8"/>
                  </a:solidFill>
                </a:rPr>
              </a:br>
              <a:r>
                <a:rPr lang="ru-RU" sz="1100" i="1" dirty="0">
                  <a:solidFill>
                    <a:srgbClr val="F8F8F8"/>
                  </a:solidFill>
                </a:rPr>
                <a:t> 	   </a:t>
              </a:r>
              <a:endParaRPr lang="en-US" sz="1100" i="1" dirty="0">
                <a:solidFill>
                  <a:srgbClr val="F8F8F8"/>
                </a:solidFill>
              </a:endParaRPr>
            </a:p>
            <a:p>
              <a:pPr marL="1436688" fontAlgn="t"/>
              <a:r>
                <a:rPr lang="en-US" sz="1100" i="1" dirty="0">
                  <a:solidFill>
                    <a:srgbClr val="F8F8F8"/>
                  </a:solidFill>
                </a:rPr>
                <a:t> </a:t>
              </a:r>
              <a:r>
                <a:rPr lang="ru-RU" sz="1100" i="1" dirty="0">
                  <a:solidFill>
                    <a:srgbClr val="F8F8F8"/>
                  </a:solidFill>
                </a:rPr>
                <a:t>Дипломант Премии Правительства РФ в области качества’2023»</a:t>
              </a:r>
              <a:endParaRPr lang="ru-RU" sz="1100" dirty="0">
                <a:solidFill>
                  <a:srgbClr val="FFFFFF"/>
                </a:solidFill>
              </a:endParaRPr>
            </a:p>
          </p:txBody>
        </p:sp>
        <p:pic>
          <p:nvPicPr>
            <p:cNvPr id="21" name="Рисунок 12">
              <a:extLst>
                <a:ext uri="{FF2B5EF4-FFF2-40B4-BE49-F238E27FC236}">
                  <a16:creationId xmlns:a16="http://schemas.microsoft.com/office/drawing/2014/main" id="{43EDDAC2-B2D6-4230-BA4C-7878FE79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5" y="5791113"/>
              <a:ext cx="1963700" cy="289143"/>
            </a:xfrm>
            <a:prstGeom prst="rect">
              <a:avLst/>
            </a:prstGeom>
          </p:spPr>
        </p:pic>
      </p:grpSp>
      <p:pic>
        <p:nvPicPr>
          <p:cNvPr id="22" name="Рисунок 16">
            <a:extLst>
              <a:ext uri="{FF2B5EF4-FFF2-40B4-BE49-F238E27FC236}">
                <a16:creationId xmlns:a16="http://schemas.microsoft.com/office/drawing/2014/main" id="{6FEB99FA-C85E-4897-87BF-8C8773B37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69" y="3597689"/>
            <a:ext cx="671212" cy="446908"/>
          </a:xfrm>
          <a:prstGeom prst="rect">
            <a:avLst/>
          </a:prstGeom>
        </p:spPr>
      </p:pic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3104042A-F9D6-4F35-9F9C-3C0B410880F1}"/>
              </a:ext>
            </a:extLst>
          </p:cNvPr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EE9448BA-3E7F-4E57-A314-BD9D81F0AEFE}"/>
              </a:ext>
            </a:extLst>
          </p:cNvPr>
          <p:cNvSpPr txBox="1"/>
          <p:nvPr/>
        </p:nvSpPr>
        <p:spPr>
          <a:xfrm>
            <a:off x="4638989" y="6321263"/>
            <a:ext cx="2914022" cy="369332"/>
          </a:xfrm>
          <a:prstGeom prst="rect">
            <a:avLst/>
          </a:prstGeom>
          <a:solidFill>
            <a:srgbClr val="009DB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PT Sans" panose="020B0503020203020204" pitchFamily="34" charset="-52"/>
              </a:rPr>
              <a:t>Все истории успеха</a:t>
            </a:r>
          </a:p>
        </p:txBody>
      </p:sp>
    </p:spTree>
    <p:extLst>
      <p:ext uri="{BB962C8B-B14F-4D97-AF65-F5344CB8AC3E}">
        <p14:creationId xmlns:p14="http://schemas.microsoft.com/office/powerpoint/2010/main" val="1897369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473665" y="927805"/>
            <a:ext cx="3423571" cy="17597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400" dirty="0">
                <a:solidFill>
                  <a:srgbClr val="00CAF2"/>
                </a:solidFill>
              </a:rPr>
              <a:t>Формирование отчетов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Отчеты по целям и показателям могут быть сформированы в </a:t>
            </a:r>
            <a:r>
              <a:rPr lang="en-US" altLang="ru-RU" sz="1800" dirty="0">
                <a:solidFill>
                  <a:srgbClr val="F8F8F8"/>
                </a:solidFill>
              </a:rPr>
              <a:t>Business Studio </a:t>
            </a:r>
            <a:r>
              <a:rPr lang="ru-RU" altLang="ru-RU" sz="1800" dirty="0">
                <a:solidFill>
                  <a:srgbClr val="F8F8F8"/>
                </a:solidFill>
              </a:rPr>
              <a:t>в формате M</a:t>
            </a:r>
            <a:r>
              <a:rPr lang="en-US" altLang="ru-RU" sz="1800" dirty="0">
                <a:solidFill>
                  <a:srgbClr val="F8F8F8"/>
                </a:solidFill>
              </a:rPr>
              <a:t>S</a:t>
            </a:r>
            <a:r>
              <a:rPr lang="ru-RU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 err="1">
                <a:solidFill>
                  <a:srgbClr val="F8F8F8"/>
                </a:solidFill>
              </a:rPr>
              <a:t>Word</a:t>
            </a:r>
            <a:r>
              <a:rPr lang="en-US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>
                <a:solidFill>
                  <a:srgbClr val="F8F8F8"/>
                </a:solidFill>
              </a:rPr>
              <a:t>или </a:t>
            </a:r>
            <a:r>
              <a:rPr lang="en-US" altLang="ru-RU" sz="1800" dirty="0">
                <a:solidFill>
                  <a:srgbClr val="F8F8F8"/>
                </a:solidFill>
              </a:rPr>
              <a:t>MS Excel</a:t>
            </a:r>
            <a:r>
              <a:rPr lang="ru-RU" altLang="ru-RU" sz="1800" dirty="0">
                <a:solidFill>
                  <a:srgbClr val="F8F8F8"/>
                </a:solidFill>
              </a:rPr>
              <a:t>.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85" y="2563793"/>
            <a:ext cx="4477893" cy="31632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366" y="1650042"/>
            <a:ext cx="3366301" cy="47700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377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77F95F8-DA47-49C0-B4B9-306344B0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93" y="886634"/>
            <a:ext cx="5847597" cy="447323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03C6C2-7EA3-46FC-9C1D-4303E465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610" y="1091748"/>
            <a:ext cx="7479291" cy="451306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7E1D69-2022-4610-A04A-8961296B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699" y="1249203"/>
            <a:ext cx="7049115" cy="509436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AC0EBF-CA9B-4EC4-9E97-159AB68D6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720" y="1983831"/>
            <a:ext cx="7410201" cy="448859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F5993096-DDE4-40D4-B7AE-0E29F99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Контроль выполнения стратегии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25353" y="1053330"/>
            <a:ext cx="3011488" cy="3086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Контролировать значения показателей и достижение целей удобно с помощью Портала.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608332-155B-470D-827B-CE730E113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779" y="1343636"/>
            <a:ext cx="7005630" cy="53831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96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43412" y="1214227"/>
            <a:ext cx="3551390" cy="252336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Cockpit</a:t>
            </a:r>
            <a:endParaRPr lang="en-US" sz="2400" dirty="0">
              <a:solidFill>
                <a:srgbClr val="F8F8F8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– это редакция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с ограниченным функционалом, предназначенная для ввода, просмотра, контроля и анализа информации в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1036C9-4B5F-44AB-B6F7-E20FDE257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46" y="1329943"/>
            <a:ext cx="5368186" cy="3116167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118D64-CEFF-4CA1-AEA7-C849EA0BE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87" y="3382263"/>
            <a:ext cx="4377242" cy="3018591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181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жизненным циклом модели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573314" y="1304215"/>
            <a:ext cx="3797300" cy="47640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С помощью механизма веток (</a:t>
            </a:r>
            <a:r>
              <a:rPr lang="en-US" sz="1800" dirty="0">
                <a:solidFill>
                  <a:srgbClr val="F8F8F8"/>
                </a:solidFill>
              </a:rPr>
              <a:t>branches</a:t>
            </a:r>
            <a:r>
              <a:rPr lang="ru-RU" sz="1800" dirty="0">
                <a:solidFill>
                  <a:srgbClr val="F8F8F8"/>
                </a:solidFill>
              </a:rPr>
              <a:t>) система берет на себя отслеживание изменений модели в каждом проекте, подготовку вариантов изменений и согласование их в проектной рабочей группе с помощью </a:t>
            </a:r>
            <a:r>
              <a:rPr lang="en-US" sz="1800" dirty="0">
                <a:solidFill>
                  <a:srgbClr val="F8F8F8"/>
                </a:solidFill>
              </a:rPr>
              <a:t>Business Studio Portal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После того как изменения в бизнес-архитектуре компании будут воплощены в реальности, информация из рабочей ветки переносится в актуальную модель, и компания начинает работать по-новому.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Business Studio Portal</a:t>
            </a:r>
            <a:r>
              <a:rPr lang="ru-RU" sz="1800" dirty="0">
                <a:solidFill>
                  <a:srgbClr val="F8F8F8"/>
                </a:solidFill>
              </a:rPr>
              <a:t> персонально оповещает сотрудников компании о появлении новых версий объектов в их зоне внимания. </a:t>
            </a: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7" t="-70888" r="-1" b="-91160"/>
          <a:stretch/>
        </p:blipFill>
        <p:spPr>
          <a:xfrm>
            <a:off x="3293836" y="-346614"/>
            <a:ext cx="8324850" cy="6086475"/>
          </a:xfr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D4BE7-410A-48D5-B599-98A813F6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3" t="-6806" r="-1" b="-12838"/>
          <a:stretch/>
        </p:blipFill>
        <p:spPr>
          <a:xfrm>
            <a:off x="4678729" y="1921179"/>
            <a:ext cx="6767495" cy="50397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54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412" y="760416"/>
            <a:ext cx="10526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Поддержка разработки модели на нескольких языках. Переключение языка модели в интерфейсе программы и в </a:t>
            </a:r>
            <a:r>
              <a:rPr lang="en-US" dirty="0">
                <a:solidFill>
                  <a:srgbClr val="F8F8F8"/>
                </a:solidFill>
              </a:rPr>
              <a:t>Business Studio Portal</a:t>
            </a:r>
            <a:r>
              <a:rPr lang="ru-RU" dirty="0">
                <a:solidFill>
                  <a:srgbClr val="F8F8F8"/>
                </a:solidFill>
              </a:rPr>
              <a:t>. Удобные возможности для перевода: можно вводить данные сразу на всех языках или перевести модель на другие языки потом.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" y="1752742"/>
            <a:ext cx="6197600" cy="443918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942C6-2002-4A1F-B874-9A5EE7A7B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221" y="1903434"/>
            <a:ext cx="6299850" cy="444901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889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2" y="1458467"/>
            <a:ext cx="9379097" cy="5041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82" y="1635292"/>
            <a:ext cx="9581182" cy="514988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9" name="Текст 6">
            <a:extLst>
              <a:ext uri="{FF2B5EF4-FFF2-40B4-BE49-F238E27FC236}">
                <a16:creationId xmlns:a16="http://schemas.microsoft.com/office/drawing/2014/main" id="{1405A65A-A5F8-42DB-83C2-0A8F6ED2A60A}"/>
              </a:ext>
            </a:extLst>
          </p:cNvPr>
          <p:cNvSpPr txBox="1">
            <a:spLocks/>
          </p:cNvSpPr>
          <p:nvPr/>
        </p:nvSpPr>
        <p:spPr>
          <a:xfrm>
            <a:off x="494586" y="890634"/>
            <a:ext cx="8957868" cy="3085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Переключение языка в </a:t>
            </a: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  <a:endParaRPr lang="ru-RU" dirty="0">
              <a:solidFill>
                <a:srgbClr val="00C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</a:t>
            </a:r>
            <a:br>
              <a:rPr lang="en-US" dirty="0"/>
            </a:br>
            <a:r>
              <a:rPr lang="ru-RU" dirty="0"/>
              <a:t>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525411" y="1409984"/>
            <a:ext cx="666529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позволяет компании разработать, внедрить и подготовить к сертификации систему управления в соответствии с требованиями стандартов ISO 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(ISO 9001, </a:t>
            </a:r>
            <a:r>
              <a:rPr lang="en-US" sz="1300" dirty="0">
                <a:solidFill>
                  <a:srgbClr val="F8F8F8"/>
                </a:solidFill>
              </a:rPr>
              <a:t>ISO</a:t>
            </a:r>
            <a:r>
              <a:rPr lang="ru-RU" sz="1300" dirty="0">
                <a:solidFill>
                  <a:srgbClr val="F8F8F8"/>
                </a:solidFill>
              </a:rPr>
              <a:t> 14001 и других).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существенно облегчает выполнение следующих этапов разработки и поддержания СМК: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целей в области качества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Описание основных и вспомогательных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показателей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документации СМК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Ознакомление персонала с документацией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Поддержание документации СМК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 актуальном состоянии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Сбор результатов измерений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Планирование и проведение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внутренних аудитов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Анализ данных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корректирующих и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предупреждающих действий и устранение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несоответствий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Подготовка к сертификации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8FEC9F-0E99-43EA-90CC-A6FE0AAD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89" y="1268927"/>
            <a:ext cx="2804385" cy="39180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E5F2A7-F3FB-443A-A73D-55A1706CD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06" y="5334514"/>
            <a:ext cx="5119153" cy="93796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45722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13" y="1177148"/>
            <a:ext cx="7432577" cy="5628703"/>
          </a:xfrm>
          <a:prstGeom prst="rect">
            <a:avLst/>
          </a:prstGeom>
        </p:spPr>
      </p:pic>
      <p:sp>
        <p:nvSpPr>
          <p:cNvPr id="6" name="Текст 6">
            <a:extLst>
              <a:ext uri="{FF2B5EF4-FFF2-40B4-BE49-F238E27FC236}">
                <a16:creationId xmlns:a16="http://schemas.microsoft.com/office/drawing/2014/main" id="{5FBB9D62-FF38-49F9-B8FE-AC2485AF385C}"/>
              </a:ext>
            </a:extLst>
          </p:cNvPr>
          <p:cNvSpPr txBox="1">
            <a:spLocks/>
          </p:cNvSpPr>
          <p:nvPr/>
        </p:nvSpPr>
        <p:spPr>
          <a:xfrm>
            <a:off x="443412" y="1390649"/>
            <a:ext cx="3370575" cy="706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Взаимосвязь элементов бизнес-архитектуры с требованиями стандарта</a:t>
            </a:r>
          </a:p>
        </p:txBody>
      </p:sp>
    </p:spTree>
    <p:extLst>
      <p:ext uri="{BB962C8B-B14F-4D97-AF65-F5344CB8AC3E}">
        <p14:creationId xmlns:p14="http://schemas.microsoft.com/office/powerpoint/2010/main" val="2982235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AA9C7DB-B013-4F4B-9FEB-CABE270E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Поддержка функционирования Системы менеджмента качества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197EE-71FE-4DA1-AD04-5FF0AC2014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62" b="-81662"/>
          <a:stretch/>
        </p:blipFill>
        <p:spPr>
          <a:xfrm>
            <a:off x="4541747" y="197185"/>
            <a:ext cx="5892800" cy="478631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43412" y="1900440"/>
            <a:ext cx="3489325" cy="3910012"/>
          </a:xfrm>
        </p:spPr>
        <p:txBody>
          <a:bodyPr>
            <a:normAutofit/>
          </a:bodyPr>
          <a:lstStyle/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Business Studio позволяет: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Планировать аудиты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Получать график аудитов на основе составленного плана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Фиксировать результаты проведенных аудитов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Формировать отчеты по этим результатам.</a:t>
            </a: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269" y="1798359"/>
            <a:ext cx="5757126" cy="341140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82" y="2080924"/>
            <a:ext cx="4558887" cy="452961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0" name="Текст 4">
            <a:extLst>
              <a:ext uri="{FF2B5EF4-FFF2-40B4-BE49-F238E27FC236}">
                <a16:creationId xmlns:a16="http://schemas.microsoft.com/office/drawing/2014/main" id="{97FA311A-7823-40BF-9C38-CB63CB050EB3}"/>
              </a:ext>
            </a:extLst>
          </p:cNvPr>
          <p:cNvSpPr txBox="1">
            <a:spLocks/>
          </p:cNvSpPr>
          <p:nvPr/>
        </p:nvSpPr>
        <p:spPr>
          <a:xfrm>
            <a:off x="443412" y="1377985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Аудиты</a:t>
            </a:r>
            <a:endParaRPr lang="en-US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861355"/>
            <a:ext cx="3188925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8F8F8"/>
                </a:solidFill>
              </a:rPr>
              <a:t>Business Studio</a:t>
            </a:r>
            <a:r>
              <a:rPr lang="ru-RU" sz="14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400" dirty="0">
                <a:solidFill>
                  <a:srgbClr val="F8F8F8"/>
                </a:solidFill>
              </a:rPr>
              <a:t>FMEA</a:t>
            </a:r>
            <a:r>
              <a:rPr lang="ru-RU" sz="14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400" dirty="0" err="1">
                <a:solidFill>
                  <a:srgbClr val="F8F8F8"/>
                </a:solidFill>
              </a:rPr>
              <a:t>Исикавы</a:t>
            </a:r>
            <a:r>
              <a:rPr lang="ru-RU" sz="14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398145" y="1861355"/>
            <a:ext cx="3822357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8F8F8"/>
                </a:solidFill>
              </a:rPr>
              <a:t>Контрольные карты, построенные по значениям показателей, позволяют отслеживать состояние процесса во времени и, главное, воздействовать на процесс до того, как он выйдет из-под контроля.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82" y="3195539"/>
            <a:ext cx="4702912" cy="29935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2" y="3195539"/>
            <a:ext cx="4786912" cy="299350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12B904F-F1B6-49A3-B845-C2F3E02F19FE}"/>
              </a:ext>
            </a:extLst>
          </p:cNvPr>
          <p:cNvSpPr txBox="1">
            <a:spLocks/>
          </p:cNvSpPr>
          <p:nvPr/>
        </p:nvSpPr>
        <p:spPr>
          <a:xfrm>
            <a:off x="465032" y="1344747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Инструменты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142939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4" y="292336"/>
            <a:ext cx="6267231" cy="6273328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36DBC728-60F5-4467-AE51-D8DC513CF0E4}"/>
              </a:ext>
            </a:extLst>
          </p:cNvPr>
          <p:cNvSpPr txBox="1">
            <a:spLocks/>
          </p:cNvSpPr>
          <p:nvPr/>
        </p:nvSpPr>
        <p:spPr>
          <a:xfrm>
            <a:off x="570957" y="1645313"/>
            <a:ext cx="5281418" cy="1858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Разработка стратегии компании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Стандартизация, оптимизация и реинжиниринг бизнес-процессов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Внедрение системы менеджмента качества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Разработка системы мотивации на основе KPI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Внедрение информационных систем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DBEA363-BCE6-4221-9B80-3ACED1F82DAB}"/>
              </a:ext>
            </a:extLst>
          </p:cNvPr>
          <p:cNvSpPr txBox="1">
            <a:spLocks/>
          </p:cNvSpPr>
          <p:nvPr/>
        </p:nvSpPr>
        <p:spPr>
          <a:xfrm>
            <a:off x="463732" y="989549"/>
            <a:ext cx="5495869" cy="365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CAF2"/>
                </a:solidFill>
              </a:rPr>
              <a:t>Проекты:</a:t>
            </a:r>
          </a:p>
        </p:txBody>
      </p:sp>
    </p:spTree>
    <p:extLst>
      <p:ext uri="{BB962C8B-B14F-4D97-AF65-F5344CB8AC3E}">
        <p14:creationId xmlns:p14="http://schemas.microsoft.com/office/powerpoint/2010/main" val="2311506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740758"/>
              </p:ext>
            </p:extLst>
          </p:nvPr>
        </p:nvGraphicFramePr>
        <p:xfrm>
          <a:off x="443412" y="1007262"/>
          <a:ext cx="5008264" cy="519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890">
                <a:tc>
                  <a:txBody>
                    <a:bodyPr/>
                    <a:lstStyle/>
                    <a:p>
                      <a:pPr lvl="0" algn="just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Полная поддержка цикла организационного развития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Возможности Business Studio обеспечивают полную поддержку цикла организационного развития: от разработки стратегии и проектирования бизнес-архитектуры до изменения компании и мониторинга ее функционирования.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517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Быстрый результат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- система бизнес-моделирования, отличающаяся простотой, удобством и высокой скоростью освоения специалистами. Наличие интуитивно понятного интерфейса системы позволяет запустить процесс проектирования бизнес-архитектуры даже начинающим специалистам, а трудозатраты на этапе внедрения в 2-3 раза ниже по сравнению с решениями других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вендоров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Уже через несколько месяцев компания получает базу-знаний по бизнес-архитектуре, включая рабочие инструкции для сотрудников и технические задания для автоматизации. 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16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Используемые нотации моделирования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 программе используются самые популярные нотации моделирования, понятные сотрудникам без дополнительной подготовки: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IDEF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0,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Basic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Cross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-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functional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BPMN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EPC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514929"/>
              </p:ext>
            </p:extLst>
          </p:nvPr>
        </p:nvGraphicFramePr>
        <p:xfrm>
          <a:off x="6601429" y="954840"/>
          <a:ext cx="5239756" cy="24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Мультиязычность модели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Поддержка разработки модели на нескольких языках. Переключение языка модели в интерфейсе программы и в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Удобные возможности для перевода: можно вводить данные сразу на всех языках или перевести на другие языки потом.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74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Управление жизненным циклом модели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Уникальные возможности по подготовке, согласованию и внесению изменений в модель. Оповещение всех сотрудников об изменениях в зоне их внимания с помощью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69E9ADE3-CF82-42CA-8AE0-6580894BD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47" y="2835797"/>
            <a:ext cx="4022203" cy="40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2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744182"/>
              </p:ext>
            </p:extLst>
          </p:nvPr>
        </p:nvGraphicFramePr>
        <p:xfrm>
          <a:off x="443413" y="940252"/>
          <a:ext cx="5147159" cy="539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Документы и отчеты без ограничений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изначально разрабатывалась для того, чтобы в простой наглядной форме представлять информацию из моделей для широких кругов заинтересованных лиц: от руководителей и сотрудников до внешних подрядчиков. 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Для этого Business Studio содержит мощный Мастер отчетов, позволяющий без программирования формировать сложные выборки данных с использованием всех возможностей форматирования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MS Word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084089"/>
                  </a:ext>
                </a:extLst>
              </a:tr>
              <a:tr h="1415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База знаний компании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предоставляет сотрудникам необходимую для обучения и работы информацию, а также вовлекает их в процесс улучшения компании, обеспечивая возможность обращаться к базе знаний компании из любой точки мира.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поддерживает разграничение прав доступа, полнотекстовый поиск, систему гиперссылок между документами.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201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Простая доработка системы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Модуль MetaEdit позволяет расширять структуру хранимых данных и автоматически создавать удобные экранные формы без программирования. Он дает возможность создавать новые пользовательские параметры и справочники в структуре данных Business Studio.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82365"/>
              </p:ext>
            </p:extLst>
          </p:nvPr>
        </p:nvGraphicFramePr>
        <p:xfrm>
          <a:off x="6435807" y="954529"/>
          <a:ext cx="5312780" cy="27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0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кадров и компетентных специалистов на рынке труда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Более 170 вузов и бизнес-школ применяют Business Studio в рамках программ подготовки и повышения квалификации управленческих кадров (магистратура, MBA, EMBA).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46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Отечественная разработка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Система Business Studio входит в </a:t>
                      </a:r>
                      <a:r>
                        <a:rPr lang="ru-RU" sz="1300" b="0" dirty="0">
                          <a:hlinkClick r:id="rId2"/>
                        </a:rPr>
                        <a:t>реестр российских программ для ЭВМ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сформированный экспертным советом при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Минкомсвязи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России в рамках мер по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импортозамещению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в области программного обеспечения.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C26A81-1555-4960-B419-F014AE4BA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6997"/>
            <a:ext cx="5312780" cy="28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8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Эффекты от использования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02427"/>
              </p:ext>
            </p:extLst>
          </p:nvPr>
        </p:nvGraphicFramePr>
        <p:xfrm>
          <a:off x="792348" y="1497924"/>
          <a:ext cx="4327095" cy="14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50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Поставленная практика организационного развития на основе системы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Business Studio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 является движущей силой бизнеса, ведь она позволяет абсолютно всем заинтересованным лицам достигать своих целей!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949111"/>
              </p:ext>
            </p:extLst>
          </p:nvPr>
        </p:nvGraphicFramePr>
        <p:xfrm>
          <a:off x="5812971" y="1479172"/>
          <a:ext cx="6074229" cy="527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278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Собственники и топ-менеджеры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Стабильное развитие бизнеса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Высокая капитализация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знаний о работе компании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16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Руководители</a:t>
                      </a:r>
                      <a:endParaRPr lang="ru-RU" sz="1600" b="0" dirty="0">
                        <a:solidFill>
                          <a:srgbClr val="00CAF2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Бонусы за достигнутые показатели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затрат личного времени на «тушение пожаров»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Минимизация времени обучения новых сотрудников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Компетенции отличного управленца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7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Сотрудники</a:t>
                      </a:r>
                      <a:endParaRPr lang="ru-RU" sz="1600" dirty="0">
                        <a:solidFill>
                          <a:srgbClr val="00CAF2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в условиях порядка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достигать результатов и получать за них бонусы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развитии компании</a:t>
                      </a:r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2A6F1DD0-44F1-40C0-B066-014E0C2EF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978844"/>
            <a:ext cx="3523092" cy="35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/>
              <a:pPr/>
              <a:t>63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Клиенты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44686"/>
              </p:ext>
            </p:extLst>
          </p:nvPr>
        </p:nvGraphicFramePr>
        <p:xfrm>
          <a:off x="536331" y="1227924"/>
          <a:ext cx="11139258" cy="512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0" name="Группа 49"/>
          <p:cNvGrpSpPr/>
          <p:nvPr/>
        </p:nvGrpSpPr>
        <p:grpSpPr>
          <a:xfrm>
            <a:off x="585759" y="1304667"/>
            <a:ext cx="10972764" cy="4891535"/>
            <a:chOff x="798566" y="1422665"/>
            <a:chExt cx="10972764" cy="489153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29" y="1422665"/>
              <a:ext cx="870280" cy="88822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170" y="1724505"/>
              <a:ext cx="1619250" cy="4381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8" y="1724506"/>
              <a:ext cx="1766827" cy="43815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28" y="2569777"/>
              <a:ext cx="1384718" cy="62719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805" y="3485876"/>
              <a:ext cx="1357871" cy="73986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1700692"/>
              <a:ext cx="1619250" cy="571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175" y="2712498"/>
              <a:ext cx="1619250" cy="40005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2779021"/>
              <a:ext cx="1619250" cy="20002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49" y="4528444"/>
              <a:ext cx="609258" cy="92311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276" y="4814947"/>
              <a:ext cx="1619250" cy="24765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72" y="3515311"/>
              <a:ext cx="876892" cy="81952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08" y="2757554"/>
              <a:ext cx="1684446" cy="309938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839" y="3702196"/>
              <a:ext cx="1542857" cy="52381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48" y="5790617"/>
              <a:ext cx="1661832" cy="38554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4779818"/>
              <a:ext cx="1184329" cy="4187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921" y="4699863"/>
              <a:ext cx="1559836" cy="449233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075" y="5798768"/>
              <a:ext cx="1643682" cy="35503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619" y="1570079"/>
              <a:ext cx="614176" cy="846819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080" y="1781654"/>
              <a:ext cx="1619250" cy="40957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504" y="3735501"/>
              <a:ext cx="1619250" cy="4572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192" y="2607526"/>
              <a:ext cx="1619250" cy="4953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352" y="3516837"/>
              <a:ext cx="1869098" cy="72521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22" y="5854097"/>
              <a:ext cx="1725431" cy="314637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2536" y="4671870"/>
              <a:ext cx="1450551" cy="53380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66" y="5854097"/>
              <a:ext cx="1545765" cy="3277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5500844"/>
              <a:ext cx="1081763" cy="81335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359" y="5787766"/>
              <a:ext cx="1440905" cy="42379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40" y="3565485"/>
            <a:ext cx="1833537" cy="3667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23D16-A57D-45ED-94E6-120A6E65220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7" y="4715421"/>
            <a:ext cx="1783396" cy="2551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C2EC78-CFB2-4384-91AD-B85D89E4625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50" y="2319934"/>
            <a:ext cx="1883463" cy="10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6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Контактная информация</a:t>
            </a: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707572" y="2672044"/>
            <a:ext cx="4452258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Группа компаний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«Современные технологии управления»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Россия, 443090, r. Самара, ул. Антонова-Овсеенко д.59 «В», 1 этаж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Телефон: +7 (846) 202-19-00 </a:t>
            </a:r>
            <a:r>
              <a:rPr lang="ru-RU" altLang="ru-RU" sz="1800" dirty="0">
                <a:solidFill>
                  <a:srgbClr val="F8F8F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businessstudio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ru-RU" sz="1800" dirty="0" err="1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www.businessstudio.ru</a:t>
            </a:r>
            <a:b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dirty="0">
              <a:solidFill>
                <a:srgbClr val="F8F8F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1" y="1287343"/>
            <a:ext cx="2357845" cy="1120544"/>
          </a:xfrm>
          <a:prstGeom prst="rect">
            <a:avLst/>
          </a:prstGeom>
        </p:spPr>
      </p:pic>
      <p:sp>
        <p:nvSpPr>
          <p:cNvPr id="8" name="Прямоугольник: скругленные углы 1">
            <a:extLst>
              <a:ext uri="{FF2B5EF4-FFF2-40B4-BE49-F238E27FC236}">
                <a16:creationId xmlns:a16="http://schemas.microsoft.com/office/drawing/2014/main" id="{C6468AAF-4080-43CA-B6E2-8BCEDFAD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395" y="1192276"/>
            <a:ext cx="4251961" cy="2236724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FFFFFF"/>
                </a:solidFill>
                <a:cs typeface="Times New Roman" panose="02020603050405020304" pitchFamily="18" charset="0"/>
              </a:rPr>
              <a:t>Официальный партнер, учебный центр </a:t>
            </a:r>
            <a:r>
              <a:rPr lang="en-US" altLang="ru-RU" b="1" dirty="0">
                <a:solidFill>
                  <a:srgbClr val="FFFFFF"/>
                </a:solidFill>
                <a:cs typeface="Times New Roman" panose="02020603050405020304" pitchFamily="18" charset="0"/>
              </a:rPr>
              <a:t>Business Studio</a:t>
            </a:r>
            <a:r>
              <a:rPr lang="ru-RU" altLang="ru-RU" b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FFFFFF"/>
                </a:solidFill>
                <a:cs typeface="Times New Roman" panose="02020603050405020304" pitchFamily="18" charset="0"/>
              </a:rPr>
              <a:t>в Республике Беларусь: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Компания «Правила бизнеса»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          </a:t>
            </a:r>
            <a:r>
              <a:rPr lang="ru-RU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Тел</a:t>
            </a: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.: +375 29 632 79 59</a:t>
            </a:r>
            <a:r>
              <a:rPr lang="ru-RU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(А1)</a:t>
            </a:r>
            <a:endParaRPr lang="en-US" altLang="ru-RU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                   +375 29 563 15 93</a:t>
            </a:r>
            <a:r>
              <a:rPr lang="ru-RU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(МТС)</a:t>
            </a:r>
            <a:endParaRPr lang="en-US" altLang="ru-RU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           E-mail: mail@prabiz.by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           </a:t>
            </a:r>
            <a:r>
              <a:rPr lang="en-US" altLang="ru-RU" dirty="0">
                <a:solidFill>
                  <a:srgbClr val="FFFFFF"/>
                </a:solidFill>
                <a:cs typeface="Times New Roman" panose="02020603050405020304" pitchFamily="18" charset="0"/>
              </a:rPr>
              <a:t>Web: www.prabiz.by</a:t>
            </a:r>
            <a:endParaRPr lang="ru-RU" altLang="ru-RU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2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591349" y="1688249"/>
            <a:ext cx="503322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Бизнес-архитекторы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Руководители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Бизнес-аналитики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Специалисты в области качества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ИТ-специалисты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Корпоративные архитекторы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Системные аналитики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Риск-менеджеры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А также все сотрудники компании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38" y="292336"/>
            <a:ext cx="6273328" cy="62733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45B2C9A-CCB1-4356-B72B-9E2D25D67D19}"/>
              </a:ext>
            </a:extLst>
          </p:cNvPr>
          <p:cNvSpPr txBox="1">
            <a:spLocks/>
          </p:cNvSpPr>
          <p:nvPr/>
        </p:nvSpPr>
        <p:spPr>
          <a:xfrm>
            <a:off x="466562" y="1050509"/>
            <a:ext cx="5495869" cy="365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CAF2"/>
                </a:solidFill>
              </a:rPr>
              <a:t>Ключевые пользователи:</a:t>
            </a:r>
          </a:p>
        </p:txBody>
      </p:sp>
    </p:spTree>
    <p:extLst>
      <p:ext uri="{BB962C8B-B14F-4D97-AF65-F5344CB8AC3E}">
        <p14:creationId xmlns:p14="http://schemas.microsoft.com/office/powerpoint/2010/main" val="366502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</a:t>
            </a:r>
            <a:br>
              <a:rPr lang="ru-RU" dirty="0"/>
            </a:br>
            <a:r>
              <a:rPr lang="ru-RU" dirty="0"/>
              <a:t>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32DB8E-A712-49DD-A44D-22C4F892A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7" y="978425"/>
            <a:ext cx="7702679" cy="54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Выявление заинтересованных сторон и их потребностей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613B4D-37FD-4E6D-B09A-7631BCEB5EB3}"/>
              </a:ext>
            </a:extLst>
          </p:cNvPr>
          <p:cNvGrpSpPr/>
          <p:nvPr/>
        </p:nvGrpSpPr>
        <p:grpSpPr>
          <a:xfrm>
            <a:off x="4273673" y="3215717"/>
            <a:ext cx="4557007" cy="3112945"/>
            <a:chOff x="462465" y="1984450"/>
            <a:chExt cx="5179578" cy="3538231"/>
          </a:xfrm>
          <a:effectLst>
            <a:glow rad="101600">
              <a:srgbClr val="009DBC">
                <a:alpha val="40000"/>
              </a:srgbClr>
            </a:glow>
          </a:effectLst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69AB8C4-1F6D-4D68-A334-3E05E847308D}"/>
                </a:ext>
              </a:extLst>
            </p:cNvPr>
            <p:cNvSpPr/>
            <p:nvPr/>
          </p:nvSpPr>
          <p:spPr>
            <a:xfrm>
              <a:off x="462465" y="1984450"/>
              <a:ext cx="5179578" cy="3538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42EF651-B7F1-41B0-9D98-E36F738D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1878" y="2183638"/>
              <a:ext cx="5100165" cy="3064212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8979B0-BAD5-4593-9825-42758D2CE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247" y="929703"/>
            <a:ext cx="6483439" cy="378517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6EF8DB4A-687A-427B-A7E2-BADCFAA1803D}"/>
              </a:ext>
            </a:extLst>
          </p:cNvPr>
          <p:cNvSpPr txBox="1">
            <a:spLocks/>
          </p:cNvSpPr>
          <p:nvPr/>
        </p:nvSpPr>
        <p:spPr>
          <a:xfrm>
            <a:off x="549987" y="2418633"/>
            <a:ext cx="3356442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F8F8F8"/>
                </a:solidFill>
              </a:rPr>
              <a:t>Проектирование и анализ потребностей заинтересованных сторон с помощью современных инструментов: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6"/>
              </a:buBlip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F8F8F8"/>
                </a:solidFill>
              </a:rPr>
              <a:t>Карта потребностей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6"/>
              </a:buBlip>
              <a:tabLst>
                <a:tab pos="269875" algn="l"/>
                <a:tab pos="360363" algn="l"/>
              </a:tabLst>
            </a:pPr>
            <a:r>
              <a:rPr lang="en-US" sz="2000" dirty="0">
                <a:solidFill>
                  <a:srgbClr val="F8F8F8"/>
                </a:solidFill>
              </a:rPr>
              <a:t>Customer Journey Map </a:t>
            </a:r>
            <a:r>
              <a:rPr lang="ru-RU" sz="2000" dirty="0">
                <a:solidFill>
                  <a:srgbClr val="F8F8F8"/>
                </a:solidFill>
              </a:rPr>
              <a:t>(карта клиентского пути)</a:t>
            </a:r>
            <a:endParaRPr lang="en-US" sz="2000" dirty="0">
              <a:solidFill>
                <a:srgbClr val="F8F8F8"/>
              </a:solidFill>
            </a:endParaRPr>
          </a:p>
          <a:p>
            <a:pPr>
              <a:tabLst>
                <a:tab pos="269875" algn="l"/>
                <a:tab pos="360363" algn="l"/>
              </a:tabLst>
            </a:pPr>
            <a:endParaRPr lang="en-US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80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usinessstudio.ru/clients/?filter_articles=yes" TargetMode="External"/></Relationships>
</file>

<file path=ppt/theme/theme1.xml><?xml version="1.0" encoding="utf-8"?>
<a:theme xmlns:a="http://schemas.openxmlformats.org/drawingml/2006/main" name="Тема Office">
  <a:themeElements>
    <a:clrScheme name="Другая 2">
      <a:dk1>
        <a:srgbClr val="009DBC"/>
      </a:dk1>
      <a:lt1>
        <a:srgbClr val="000000"/>
      </a:lt1>
      <a:dk2>
        <a:srgbClr val="000000"/>
      </a:dk2>
      <a:lt2>
        <a:srgbClr val="E7E6E6"/>
      </a:lt2>
      <a:accent1>
        <a:srgbClr val="135B60"/>
      </a:accent1>
      <a:accent2>
        <a:srgbClr val="FF1800"/>
      </a:accent2>
      <a:accent3>
        <a:srgbClr val="009DBC"/>
      </a:accent3>
      <a:accent4>
        <a:srgbClr val="80DCE8"/>
      </a:accent4>
      <a:accent5>
        <a:srgbClr val="FFB000"/>
      </a:accent5>
      <a:accent6>
        <a:srgbClr val="FF1800"/>
      </a:accent6>
      <a:hlink>
        <a:srgbClr val="9CC3E5"/>
      </a:hlink>
      <a:folHlink>
        <a:srgbClr val="FFFFFF"/>
      </a:folHlink>
    </a:clrScheme>
    <a:fontScheme name="Бизнес студио">
      <a:majorFont>
        <a:latin typeface="PT_Russia Text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square">
        <a:spAutoFit/>
      </a:bodyPr>
      <a:lstStyle>
        <a:defPPr algn="ctr">
          <a:spcBef>
            <a:spcPts val="600"/>
          </a:spcBef>
          <a:buClr>
            <a:srgbClr val="009DBC"/>
          </a:buClr>
          <a:buSzPct val="100000"/>
          <a:tabLst>
            <a:tab pos="449263" algn="l"/>
          </a:tabLst>
          <a:defRPr sz="2000" dirty="0">
            <a:solidFill>
              <a:srgbClr val="00CAF2"/>
            </a:solidFill>
            <a:latin typeface="PT Sans" panose="020B0503020203020204" pitchFamily="34" charset="-52"/>
            <a:ea typeface="+mj-ea"/>
            <a:cs typeface="+mj-cs"/>
            <a:hlinkClick xmlns:r="http://schemas.openxmlformats.org/officeDocument/2006/relationships" r:id="rId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txDef>
      <a:spPr>
        <a:solidFill>
          <a:srgbClr val="009DBC"/>
        </a:solidFill>
      </a:spPr>
      <a:bodyPr vert="horz" wrap="square" lIns="91440" tIns="45720" rIns="91440" bIns="45720" rtlCol="0" anchor="t">
        <a:spAutoFit/>
      </a:bodyPr>
      <a:lstStyle>
        <a:defPPr algn="ctr">
          <a:defRPr dirty="0">
            <a:solidFill>
              <a:srgbClr val="FFFFFF"/>
            </a:solidFill>
            <a:latin typeface="PT Sans" panose="020B0503020203020204" pitchFamily="34" charset="-52"/>
          </a:defRPr>
        </a:defPPr>
      </a:lstStyle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Бизнес студио - новые шаблоны" id="{9C88AF58-CC55-43D3-A0DF-93C92A892DFD}" vid="{D2DBE38B-F167-4E2A-9389-3C6C5A38EC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">
    <a:dk1>
      <a:srgbClr val="009DBC"/>
    </a:dk1>
    <a:lt1>
      <a:srgbClr val="000000"/>
    </a:lt1>
    <a:dk2>
      <a:srgbClr val="000000"/>
    </a:dk2>
    <a:lt2>
      <a:srgbClr val="E7E6E6"/>
    </a:lt2>
    <a:accent1>
      <a:srgbClr val="135B60"/>
    </a:accent1>
    <a:accent2>
      <a:srgbClr val="FF1800"/>
    </a:accent2>
    <a:accent3>
      <a:srgbClr val="009DBC"/>
    </a:accent3>
    <a:accent4>
      <a:srgbClr val="80DCE8"/>
    </a:accent4>
    <a:accent5>
      <a:srgbClr val="FFB000"/>
    </a:accent5>
    <a:accent6>
      <a:srgbClr val="FF1800"/>
    </a:accent6>
    <a:hlink>
      <a:srgbClr val="9CC3E5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26910</TotalTime>
  <Words>2829</Words>
  <Application>Microsoft Office PowerPoint</Application>
  <PresentationFormat>Широкоэкранный</PresentationFormat>
  <Paragraphs>383</Paragraphs>
  <Slides>64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Myriad Pro</vt:lpstr>
      <vt:lpstr>Courier New</vt:lpstr>
      <vt:lpstr>PT Sans</vt:lpstr>
      <vt:lpstr>Arial</vt:lpstr>
      <vt:lpstr>Times New Roman</vt:lpstr>
      <vt:lpstr>Calibri</vt:lpstr>
      <vt:lpstr>Тема Office</vt:lpstr>
      <vt:lpstr>Презентация PowerPoint</vt:lpstr>
      <vt:lpstr>Business Studio сегодня</vt:lpstr>
      <vt:lpstr>Использование проектирования в организационном развитии</vt:lpstr>
      <vt:lpstr>Business Studio - инструмент для проектирования бизнес-архитектуры</vt:lpstr>
      <vt:lpstr>Истории успеха пользователей  Business Studio</vt:lpstr>
      <vt:lpstr>Применение Business Studio</vt:lpstr>
      <vt:lpstr>Применение Business Studio</vt:lpstr>
      <vt:lpstr>Поддержка цикла организационного  развития с помощью Business Studio</vt:lpstr>
      <vt:lpstr>Выявление заинтересованных сторон и их потребностей</vt:lpstr>
      <vt:lpstr>Разработка и приоритизация требований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Сбор и обсуждение предложений сотрудников на Business Studio Portal</vt:lpstr>
      <vt:lpstr>Поддержка цикла организационного развития с помощью Business Studio</vt:lpstr>
      <vt:lpstr>Проектирование деятельности. Нотации моделирования от вендора</vt:lpstr>
      <vt:lpstr>Проектирование деятельности. Нотация IDEF0</vt:lpstr>
      <vt:lpstr>Проектирование деятельности. Нотация Basic Flowchart</vt:lpstr>
      <vt:lpstr>Проектирование деятельности. Нотация Cross-functional Flowchart</vt:lpstr>
      <vt:lpstr>Проектирование деятельности. Нотация BPMN</vt:lpstr>
      <vt:lpstr>Проектирование деятельности. Нотация EPC</vt:lpstr>
      <vt:lpstr>Презентация PowerPoint</vt:lpstr>
      <vt:lpstr>Презентация PowerPoint</vt:lpstr>
      <vt:lpstr>Проектирование деятельности</vt:lpstr>
      <vt:lpstr>Проектирование деятельности</vt:lpstr>
      <vt:lpstr>Проектирование организационной структуры</vt:lpstr>
      <vt:lpstr>Проектирование ИТ-архитектуры. Язык ArchiMate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Имитационное моделирование и ФСА</vt:lpstr>
      <vt:lpstr>Имитационное моделирование и ФСА</vt:lpstr>
      <vt:lpstr>Идентификация и оценка рисков</vt:lpstr>
      <vt:lpstr>Редактор онтологий и нотаций </vt:lpstr>
      <vt:lpstr>Поддержка цикла организационного развития с помощью Business Studio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базы знаний о работе компании</vt:lpstr>
      <vt:lpstr>Формирование базы знаний о работе компании</vt:lpstr>
      <vt:lpstr>Ознакомление сотрудников с изменениями</vt:lpstr>
      <vt:lpstr>Ознакомление сотрудников с изменениями</vt:lpstr>
      <vt:lpstr>Интеграция с другими ИТ-системами</vt:lpstr>
      <vt:lpstr>Поддержка цикла организационного развития с помощью Business Studio</vt:lpstr>
      <vt:lpstr>Мониторинг инцидентов</vt:lpstr>
      <vt:lpstr>Сбор сообщений о несоответствиях</vt:lpstr>
      <vt:lpstr>Сбор значений показателей</vt:lpstr>
      <vt:lpstr>Контроль выполнения стратегии</vt:lpstr>
      <vt:lpstr>Контроль выполнения стратегии</vt:lpstr>
      <vt:lpstr>Контроль выполнения стратегии</vt:lpstr>
      <vt:lpstr>Управление жизненным циклом модели</vt:lpstr>
      <vt:lpstr>Мультиязычность</vt:lpstr>
      <vt:lpstr>Мультиязычность</vt:lpstr>
      <vt:lpstr>Поддержка функционирования 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Преимущества Business Studio</vt:lpstr>
      <vt:lpstr>Преимущества Business Studio</vt:lpstr>
      <vt:lpstr>Эффекты от использования Business Studio</vt:lpstr>
      <vt:lpstr>Клиенты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Беликов Дмитрий Васильевич</dc:creator>
  <cp:lastModifiedBy>Лариса Бармина</cp:lastModifiedBy>
  <cp:revision>373</cp:revision>
  <dcterms:created xsi:type="dcterms:W3CDTF">2020-08-26T09:56:02Z</dcterms:created>
  <dcterms:modified xsi:type="dcterms:W3CDTF">2024-02-01T18:58:19Z</dcterms:modified>
</cp:coreProperties>
</file>